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Lst>
  <p:sldSz cx="9144000" cy="5143500" type="screen16x9"/>
  <p:notesSz cx="6858000" cy="9144000"/>
  <p:embeddedFontLst>
    <p:embeddedFont>
      <p:font typeface="Lato" panose="020B0604020202020204" charset="0"/>
      <p:regular r:id="rId25"/>
      <p:bold r:id="rId26"/>
      <p:italic r:id="rId27"/>
      <p:boldItalic r:id="rId28"/>
    </p:embeddedFont>
    <p:embeddedFont>
      <p:font typeface="Maven Pro" panose="020B0604020202020204" charset="0"/>
      <p:regular r:id="rId29"/>
      <p:bold r:id="rId30"/>
    </p:embeddedFont>
    <p:embeddedFont>
      <p:font typeface="Nunito" panose="020B0604020202020204" charset="0"/>
      <p:regular r:id="rId31"/>
      <p:bold r:id="rId32"/>
      <p:italic r:id="rId33"/>
      <p:boldItalic r:id="rId34"/>
    </p:embeddedFont>
    <p:embeddedFont>
      <p:font typeface="Playfair Display" panose="020B0604020202020204" charset="0"/>
      <p:regular r:id="rId35"/>
      <p:bold r:id="rId36"/>
      <p:italic r:id="rId37"/>
      <p:boldItalic r:id="rId38"/>
    </p:embeddedFont>
    <p:embeddedFont>
      <p:font typeface="Raleway" panose="020B0604020202020204" charset="0"/>
      <p:regular r:id="rId39"/>
      <p:bold r:id="rId40"/>
      <p:italic r:id="rId41"/>
      <p:boldItalic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eyna Castellanos" initials="RC" lastIdx="2" clrIdx="0">
    <p:extLst>
      <p:ext uri="{19B8F6BF-5375-455C-9EA6-DF929625EA0E}">
        <p15:presenceInfo xmlns:p15="http://schemas.microsoft.com/office/powerpoint/2012/main" userId="3f4acda14a622870"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0" autoAdjust="0"/>
    <p:restoredTop sz="93969" autoAdjust="0"/>
  </p:normalViewPr>
  <p:slideViewPr>
    <p:cSldViewPr snapToGrid="0">
      <p:cViewPr varScale="1">
        <p:scale>
          <a:sx n="43" d="100"/>
          <a:sy n="43" d="100"/>
        </p:scale>
        <p:origin x="54" y="61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9" Type="http://schemas.openxmlformats.org/officeDocument/2006/relationships/font" Target="fonts/font15.fntdata"/><Relationship Id="rId21" Type="http://schemas.openxmlformats.org/officeDocument/2006/relationships/slide" Target="slides/slide20.xml"/><Relationship Id="rId34" Type="http://schemas.openxmlformats.org/officeDocument/2006/relationships/font" Target="fonts/font10.fntdata"/><Relationship Id="rId42" Type="http://schemas.openxmlformats.org/officeDocument/2006/relationships/font" Target="fonts/font18.fntdata"/><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font" Target="fonts/font13.fntdata"/><Relationship Id="rId40" Type="http://schemas.openxmlformats.org/officeDocument/2006/relationships/font" Target="fonts/font16.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43" Type="http://schemas.openxmlformats.org/officeDocument/2006/relationships/commentAuthors" Target="commentAuthor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font" Target="fonts/font14.fntdata"/><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font" Target="fonts/font17.fntdata"/></Relationships>
</file>

<file path=ppt/comments/comment1.xml><?xml version="1.0" encoding="utf-8"?>
<p:cmLst xmlns:a="http://schemas.openxmlformats.org/drawingml/2006/main" xmlns:r="http://schemas.openxmlformats.org/officeDocument/2006/relationships" xmlns:p="http://schemas.openxmlformats.org/presentationml/2006/main">
  <p:cm authorId="1" dt="2021-09-18T20:01:06.062" idx="1">
    <p:pos x="1121" y="1164"/>
    <p:text>Spanish: Por favor ponga su nombre y CBO Ancla (organización) en una función de chat.</p:text>
    <p:extLst>
      <p:ext uri="{C676402C-5697-4E1C-873F-D02D1690AC5C}">
        <p15:threadingInfo xmlns:p15="http://schemas.microsoft.com/office/powerpoint/2012/main" timeZoneBias="420"/>
      </p:ext>
    </p:extLst>
  </p:cm>
</p:cmLst>
</file>

<file path=ppt/media/image1.gif>
</file>

<file path=ppt/media/image10.png>
</file>

<file path=ppt/media/image11.jpg>
</file>

<file path=ppt/media/image12.jpg>
</file>

<file path=ppt/media/image13.jpg>
</file>

<file path=ppt/media/image14.jpg>
</file>

<file path=ppt/media/image15.jpg>
</file>

<file path=ppt/media/image16.jpg>
</file>

<file path=ppt/media/image17.png>
</file>

<file path=ppt/media/image18.png>
</file>

<file path=ppt/media/image19.png>
</file>

<file path=ppt/media/image2.png>
</file>

<file path=ppt/media/image20.jpg>
</file>

<file path=ppt/media/image21.jpg>
</file>

<file path=ppt/media/image22.jp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f0a0be909a_0_3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f0a0be909a_0_3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Pen</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cb9a0b074_1_1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cb9a0b074_1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Mike</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f0a0be909a_1_4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f0a0be909a_1_4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Hope will share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
        <p:cNvGrpSpPr/>
        <p:nvPr/>
      </p:nvGrpSpPr>
      <p:grpSpPr>
        <a:xfrm>
          <a:off x="0" y="0"/>
          <a:ext cx="0" cy="0"/>
          <a:chOff x="0" y="0"/>
          <a:chExt cx="0" cy="0"/>
        </a:xfrm>
      </p:grpSpPr>
      <p:sp>
        <p:nvSpPr>
          <p:cNvPr id="347" name="Google Shape;347;gf0a0be909a_1_4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8" name="Google Shape;348;gf0a0be909a_1_4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Hope</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f0a0be909a_1_4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f0a0be909a_1_4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Mike</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
        <p:cNvGrpSpPr/>
        <p:nvPr/>
      </p:nvGrpSpPr>
      <p:grpSpPr>
        <a:xfrm>
          <a:off x="0" y="0"/>
          <a:ext cx="0" cy="0"/>
          <a:chOff x="0" y="0"/>
          <a:chExt cx="0" cy="0"/>
        </a:xfrm>
      </p:grpSpPr>
      <p:sp>
        <p:nvSpPr>
          <p:cNvPr id="365" name="Google Shape;365;gf0a0be909a_1_4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6" name="Google Shape;366;gf0a0be909a_1_4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Mike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f0a0be909a_1_5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f0a0be909a_1_5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Mike and Hope</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cb9a0b074_1_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7" name="Google Shape;377;gcb9a0b074_1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Mike</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f0a0be909a_1_4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f0a0be909a_1_4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Mike</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gcb9a0b074_1_1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 name="Google Shape;397;gcb9a0b074_1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Mike</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gf0a0be909a_1_4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2" name="Google Shape;402;gf0a0be909a_1_4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Mike</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gcb9a0b074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cb9a0b074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Mike</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f0a0be909a_1_4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f0a0be909a_1_4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Hope</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
        <p:cNvGrpSpPr/>
        <p:nvPr/>
      </p:nvGrpSpPr>
      <p:grpSpPr>
        <a:xfrm>
          <a:off x="0" y="0"/>
          <a:ext cx="0" cy="0"/>
          <a:chOff x="0" y="0"/>
          <a:chExt cx="0" cy="0"/>
        </a:xfrm>
      </p:grpSpPr>
      <p:sp>
        <p:nvSpPr>
          <p:cNvPr id="418" name="Google Shape;418;ge965474a9_3_379: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9" name="Google Shape;419;ge965474a9_3_3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Hope</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2"/>
        <p:cNvGrpSpPr/>
        <p:nvPr/>
      </p:nvGrpSpPr>
      <p:grpSpPr>
        <a:xfrm>
          <a:off x="0" y="0"/>
          <a:ext cx="0" cy="0"/>
          <a:chOff x="0" y="0"/>
          <a:chExt cx="0" cy="0"/>
        </a:xfrm>
      </p:grpSpPr>
      <p:sp>
        <p:nvSpPr>
          <p:cNvPr id="423" name="Google Shape;423;gf0a0be909a_0_4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4" name="Google Shape;424;gf0a0be909a_0_4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Mike</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d5b15f0a3_5_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gd5b15f0a3_5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Pen</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f0a0be909a_0_3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 name="Google Shape;293;gf0a0be909a_0_3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Mike</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723630543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723630543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Hope and Mike</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gf0a0be909a_1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 name="Google Shape;309;gf0a0be909a_1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Hope</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d251bb473_0_6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d251bb473_0_6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Hope</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f0a0be909a_1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f0a0be909a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Mike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gf0a0be909a_1_3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 name="Google Shape;328;gf0a0be909a_1_3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Mike explains the Golden Circle 5 min</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3"/>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343003"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801210"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7801210"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259418" y="3757688"/>
                <a:ext cx="316800" cy="1384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8259418"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8259418"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8717625" y="3757688"/>
                <a:ext cx="316800" cy="1384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8717625"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717625" y="3409675"/>
                <a:ext cx="316800" cy="1732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8717625"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rot="5400000">
                <a:off x="6725724" y="2701260"/>
                <a:ext cx="1208100" cy="1208100"/>
              </a:xfrm>
              <a:prstGeom prst="pie">
                <a:avLst>
                  <a:gd name="adj1" fmla="val 8244818"/>
                  <a:gd name="adj2" fmla="val 16246175"/>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2"/>
            <p:cNvSpPr/>
            <p:nvPr/>
          </p:nvSpPr>
          <p:spPr>
            <a:xfrm>
              <a:off x="8460975" y="1817775"/>
              <a:ext cx="396600" cy="396600"/>
            </a:xfrm>
            <a:prstGeom prst="pie">
              <a:avLst>
                <a:gd name="adj1" fmla="val 1937684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rot="-8647347">
                <a:off x="7831319" y="285616"/>
                <a:ext cx="388018" cy="388018"/>
              </a:xfrm>
              <a:prstGeom prst="pie">
                <a:avLst>
                  <a:gd name="adj1" fmla="val 19376841"/>
                  <a:gd name="adj2" fmla="val 12313574"/>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399795" y="360281"/>
              <a:ext cx="2577000" cy="2577000"/>
            </a:xfrm>
            <a:prstGeom prst="pie">
              <a:avLst>
                <a:gd name="adj1" fmla="val 8801158"/>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5399795" y="356358"/>
              <a:ext cx="2577000" cy="2577000"/>
            </a:xfrm>
            <a:prstGeom prst="pie">
              <a:avLst>
                <a:gd name="adj1" fmla="val 1255410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rot="-9830444">
              <a:off x="6469759" y="3480727"/>
              <a:ext cx="320148" cy="320148"/>
            </a:xfrm>
            <a:prstGeom prst="pie">
              <a:avLst>
                <a:gd name="adj1" fmla="val 1937684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 name="Google Shape;46;p2"/>
          <p:cNvSpPr txBox="1">
            <a:spLocks noGrp="1"/>
          </p:cNvSpPr>
          <p:nvPr>
            <p:ph type="ctrTitle"/>
          </p:nvPr>
        </p:nvSpPr>
        <p:spPr>
          <a:xfrm>
            <a:off x="824000" y="1613813"/>
            <a:ext cx="4255500" cy="18729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47" name="Google Shape;47;p2"/>
          <p:cNvSpPr txBox="1">
            <a:spLocks noGrp="1"/>
          </p:cNvSpPr>
          <p:nvPr>
            <p:ph type="subTitle" idx="1"/>
          </p:nvPr>
        </p:nvSpPr>
        <p:spPr>
          <a:xfrm>
            <a:off x="824000" y="3596300"/>
            <a:ext cx="4255500" cy="6954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48" name="Google Shape;48;p2"/>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flipH="1">
                <a:off x="2688737" y="4091380"/>
                <a:ext cx="2319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1"/>
              <p:cNvSpPr/>
              <p:nvPr/>
            </p:nvSpPr>
            <p:spPr>
              <a:xfrm flipH="1">
                <a:off x="1856753"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1"/>
              <p:cNvSpPr/>
              <p:nvPr/>
            </p:nvSpPr>
            <p:spPr>
              <a:xfrm flipH="1">
                <a:off x="185675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1"/>
              <p:cNvSpPr/>
              <p:nvPr/>
            </p:nvSpPr>
            <p:spPr>
              <a:xfrm flipH="1">
                <a:off x="1856753"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1"/>
              <p:cNvSpPr/>
              <p:nvPr/>
            </p:nvSpPr>
            <p:spPr>
              <a:xfrm flipH="1">
                <a:off x="185675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1"/>
              <p:cNvSpPr/>
              <p:nvPr/>
            </p:nvSpPr>
            <p:spPr>
              <a:xfrm flipH="1">
                <a:off x="2228107"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1"/>
              <p:cNvSpPr/>
              <p:nvPr/>
            </p:nvSpPr>
            <p:spPr>
              <a:xfrm flipH="1">
                <a:off x="2228107"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1"/>
              <p:cNvSpPr/>
              <p:nvPr/>
            </p:nvSpPr>
            <p:spPr>
              <a:xfrm flipH="1">
                <a:off x="2228107"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1"/>
              <p:cNvSpPr/>
              <p:nvPr/>
            </p:nvSpPr>
            <p:spPr>
              <a:xfrm flipH="1">
                <a:off x="2599462"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1"/>
              <p:cNvSpPr/>
              <p:nvPr/>
            </p:nvSpPr>
            <p:spPr>
              <a:xfrm flipH="1">
                <a:off x="2599462"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1"/>
              <p:cNvSpPr/>
              <p:nvPr/>
            </p:nvSpPr>
            <p:spPr>
              <a:xfrm flipH="1">
                <a:off x="3342171"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1"/>
              <p:cNvSpPr/>
              <p:nvPr/>
            </p:nvSpPr>
            <p:spPr>
              <a:xfrm flipH="1">
                <a:off x="3342171"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1"/>
              <p:cNvSpPr/>
              <p:nvPr/>
            </p:nvSpPr>
            <p:spPr>
              <a:xfrm flipH="1">
                <a:off x="3342171"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1"/>
              <p:cNvSpPr/>
              <p:nvPr/>
            </p:nvSpPr>
            <p:spPr>
              <a:xfrm flipH="1">
                <a:off x="3342171"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1"/>
              <p:cNvSpPr/>
              <p:nvPr/>
            </p:nvSpPr>
            <p:spPr>
              <a:xfrm flipH="1">
                <a:off x="3713525"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1"/>
              <p:cNvSpPr/>
              <p:nvPr/>
            </p:nvSpPr>
            <p:spPr>
              <a:xfrm flipH="1">
                <a:off x="3713525"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1"/>
              <p:cNvSpPr/>
              <p:nvPr/>
            </p:nvSpPr>
            <p:spPr>
              <a:xfrm flipH="1">
                <a:off x="3713525"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1"/>
              <p:cNvSpPr/>
              <p:nvPr/>
            </p:nvSpPr>
            <p:spPr>
              <a:xfrm flipH="1">
                <a:off x="148539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1"/>
              <p:cNvSpPr/>
              <p:nvPr/>
            </p:nvSpPr>
            <p:spPr>
              <a:xfrm flipH="1">
                <a:off x="148539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1"/>
              <p:cNvSpPr/>
              <p:nvPr/>
            </p:nvSpPr>
            <p:spPr>
              <a:xfrm flipH="1">
                <a:off x="148539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1"/>
              <p:cNvSpPr/>
              <p:nvPr/>
            </p:nvSpPr>
            <p:spPr>
              <a:xfrm flipH="1">
                <a:off x="4084879"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1"/>
              <p:cNvSpPr/>
              <p:nvPr/>
            </p:nvSpPr>
            <p:spPr>
              <a:xfrm flipH="1">
                <a:off x="4084879"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1"/>
              <p:cNvSpPr/>
              <p:nvPr/>
            </p:nvSpPr>
            <p:spPr>
              <a:xfrm flipH="1">
                <a:off x="2970816"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1"/>
              <p:cNvSpPr/>
              <p:nvPr/>
            </p:nvSpPr>
            <p:spPr>
              <a:xfrm flipH="1">
                <a:off x="2970816"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1"/>
              <p:cNvSpPr/>
              <p:nvPr/>
            </p:nvSpPr>
            <p:spPr>
              <a:xfrm flipH="1">
                <a:off x="2970816"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1"/>
              <p:cNvSpPr/>
              <p:nvPr/>
            </p:nvSpPr>
            <p:spPr>
              <a:xfrm flipH="1">
                <a:off x="4456234"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1"/>
              <p:cNvSpPr/>
              <p:nvPr/>
            </p:nvSpPr>
            <p:spPr>
              <a:xfrm flipH="1">
                <a:off x="4456234"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1"/>
              <p:cNvSpPr/>
              <p:nvPr/>
            </p:nvSpPr>
            <p:spPr>
              <a:xfrm flipH="1">
                <a:off x="4456234"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1"/>
              <p:cNvSpPr/>
              <p:nvPr/>
            </p:nvSpPr>
            <p:spPr>
              <a:xfrm flipH="1">
                <a:off x="482758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1"/>
              <p:cNvSpPr/>
              <p:nvPr/>
            </p:nvSpPr>
            <p:spPr>
              <a:xfrm flipH="1">
                <a:off x="482758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1"/>
              <p:cNvSpPr/>
              <p:nvPr/>
            </p:nvSpPr>
            <p:spPr>
              <a:xfrm flipH="1">
                <a:off x="4827588"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1"/>
              <p:cNvSpPr/>
              <p:nvPr/>
            </p:nvSpPr>
            <p:spPr>
              <a:xfrm flipH="1">
                <a:off x="482758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1"/>
              <p:cNvSpPr/>
              <p:nvPr/>
            </p:nvSpPr>
            <p:spPr>
              <a:xfrm flipH="1">
                <a:off x="5198943"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1"/>
              <p:cNvSpPr/>
              <p:nvPr/>
            </p:nvSpPr>
            <p:spPr>
              <a:xfrm flipH="1">
                <a:off x="519894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1"/>
              <p:cNvSpPr/>
              <p:nvPr/>
            </p:nvSpPr>
            <p:spPr>
              <a:xfrm flipH="1">
                <a:off x="519894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1"/>
              <p:cNvSpPr/>
              <p:nvPr/>
            </p:nvSpPr>
            <p:spPr>
              <a:xfrm flipH="1">
                <a:off x="5570297"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1"/>
              <p:cNvSpPr/>
              <p:nvPr/>
            </p:nvSpPr>
            <p:spPr>
              <a:xfrm flipH="1">
                <a:off x="5570297"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1"/>
              <p:cNvSpPr/>
              <p:nvPr/>
            </p:nvSpPr>
            <p:spPr>
              <a:xfrm flipH="1">
                <a:off x="5941652"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1"/>
              <p:cNvSpPr/>
              <p:nvPr/>
            </p:nvSpPr>
            <p:spPr>
              <a:xfrm flipH="1">
                <a:off x="5941652"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1"/>
              <p:cNvSpPr/>
              <p:nvPr/>
            </p:nvSpPr>
            <p:spPr>
              <a:xfrm flipH="1">
                <a:off x="5941652"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1"/>
              <p:cNvSpPr/>
              <p:nvPr/>
            </p:nvSpPr>
            <p:spPr>
              <a:xfrm flipH="1">
                <a:off x="6313006"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1"/>
              <p:cNvSpPr/>
              <p:nvPr/>
            </p:nvSpPr>
            <p:spPr>
              <a:xfrm flipH="1">
                <a:off x="6313006"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1"/>
              <p:cNvSpPr/>
              <p:nvPr/>
            </p:nvSpPr>
            <p:spPr>
              <a:xfrm flipH="1">
                <a:off x="6313006"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1"/>
              <p:cNvSpPr/>
              <p:nvPr/>
            </p:nvSpPr>
            <p:spPr>
              <a:xfrm flipH="1">
                <a:off x="6313006"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1"/>
              <p:cNvSpPr/>
              <p:nvPr/>
            </p:nvSpPr>
            <p:spPr>
              <a:xfrm flipH="1">
                <a:off x="6684361"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1"/>
              <p:cNvSpPr/>
              <p:nvPr/>
            </p:nvSpPr>
            <p:spPr>
              <a:xfrm flipH="1">
                <a:off x="6684361"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1"/>
              <p:cNvSpPr/>
              <p:nvPr/>
            </p:nvSpPr>
            <p:spPr>
              <a:xfrm flipH="1">
                <a:off x="6684361"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1"/>
              <p:cNvSpPr/>
              <p:nvPr/>
            </p:nvSpPr>
            <p:spPr>
              <a:xfrm flipH="1">
                <a:off x="7055715"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1"/>
              <p:cNvSpPr/>
              <p:nvPr/>
            </p:nvSpPr>
            <p:spPr>
              <a:xfrm flipH="1">
                <a:off x="7055715"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1"/>
              <p:cNvSpPr/>
              <p:nvPr/>
            </p:nvSpPr>
            <p:spPr>
              <a:xfrm flipH="1">
                <a:off x="7798424"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1"/>
              <p:cNvSpPr/>
              <p:nvPr/>
            </p:nvSpPr>
            <p:spPr>
              <a:xfrm flipH="1">
                <a:off x="7798424"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1"/>
              <p:cNvSpPr/>
              <p:nvPr/>
            </p:nvSpPr>
            <p:spPr>
              <a:xfrm flipH="1">
                <a:off x="7798424"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1"/>
              <p:cNvSpPr/>
              <p:nvPr/>
            </p:nvSpPr>
            <p:spPr>
              <a:xfrm flipH="1">
                <a:off x="7798424"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1"/>
              <p:cNvSpPr/>
              <p:nvPr/>
            </p:nvSpPr>
            <p:spPr>
              <a:xfrm flipH="1">
                <a:off x="8169779"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1"/>
              <p:cNvSpPr/>
              <p:nvPr/>
            </p:nvSpPr>
            <p:spPr>
              <a:xfrm flipH="1">
                <a:off x="8169779"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1"/>
              <p:cNvSpPr/>
              <p:nvPr/>
            </p:nvSpPr>
            <p:spPr>
              <a:xfrm flipH="1">
                <a:off x="8169779"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1"/>
              <p:cNvSpPr/>
              <p:nvPr/>
            </p:nvSpPr>
            <p:spPr>
              <a:xfrm flipH="1">
                <a:off x="7427070"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1"/>
              <p:cNvSpPr/>
              <p:nvPr/>
            </p:nvSpPr>
            <p:spPr>
              <a:xfrm flipH="1">
                <a:off x="7427070"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1"/>
              <p:cNvSpPr/>
              <p:nvPr/>
            </p:nvSpPr>
            <p:spPr>
              <a:xfrm flipH="1">
                <a:off x="7427070"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1"/>
              <p:cNvSpPr/>
              <p:nvPr/>
            </p:nvSpPr>
            <p:spPr>
              <a:xfrm flipH="1">
                <a:off x="854113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1"/>
              <p:cNvSpPr/>
              <p:nvPr/>
            </p:nvSpPr>
            <p:spPr>
              <a:xfrm flipH="1">
                <a:off x="854113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1"/>
              <p:cNvSpPr/>
              <p:nvPr/>
            </p:nvSpPr>
            <p:spPr>
              <a:xfrm flipH="1">
                <a:off x="891248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1"/>
              <p:cNvSpPr/>
              <p:nvPr/>
            </p:nvSpPr>
            <p:spPr>
              <a:xfrm flipH="1">
                <a:off x="891248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1"/>
              <p:cNvSpPr/>
              <p:nvPr/>
            </p:nvSpPr>
            <p:spPr>
              <a:xfrm flipH="1">
                <a:off x="891248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68" name="Google Shape;268;p11"/>
          <p:cNvSpPr txBox="1">
            <a:spLocks noGrp="1"/>
          </p:cNvSpPr>
          <p:nvPr>
            <p:ph type="title" hasCustomPrompt="1"/>
          </p:nvPr>
        </p:nvSpPr>
        <p:spPr>
          <a:xfrm>
            <a:off x="1388625" y="772725"/>
            <a:ext cx="6366900" cy="18633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a:spLocks noGrp="1"/>
          </p:cNvSpPr>
          <p:nvPr>
            <p:ph type="body" idx="1"/>
          </p:nvPr>
        </p:nvSpPr>
        <p:spPr>
          <a:xfrm>
            <a:off x="1388625" y="2712300"/>
            <a:ext cx="6366900" cy="1111200"/>
          </a:xfrm>
          <a:prstGeom prst="rect">
            <a:avLst/>
          </a:prstGeom>
        </p:spPr>
        <p:txBody>
          <a:bodyPr spcFirstLastPara="1" wrap="square" lIns="91425" tIns="91425" rIns="91425" bIns="91425" anchor="t" anchorCtr="0">
            <a:normAutofit/>
          </a:bodyPr>
          <a:lstStyle>
            <a:lvl1pPr marL="457200" lvl="0" indent="-311150" algn="ctr">
              <a:spcBef>
                <a:spcPts val="0"/>
              </a:spcBef>
              <a:spcAft>
                <a:spcPts val="0"/>
              </a:spcAft>
              <a:buClr>
                <a:schemeClr val="lt1"/>
              </a:buClr>
              <a:buSzPts val="1300"/>
              <a:buChar char="●"/>
              <a:defRPr>
                <a:solidFill>
                  <a:schemeClr val="lt1"/>
                </a:solidFill>
              </a:defRPr>
            </a:lvl1pPr>
            <a:lvl2pPr marL="914400" lvl="1" indent="-298450" algn="ctr">
              <a:spcBef>
                <a:spcPts val="0"/>
              </a:spcBef>
              <a:spcAft>
                <a:spcPts val="0"/>
              </a:spcAft>
              <a:buClr>
                <a:schemeClr val="lt1"/>
              </a:buClr>
              <a:buSzPts val="1100"/>
              <a:buChar char="○"/>
              <a:defRPr>
                <a:solidFill>
                  <a:schemeClr val="lt1"/>
                </a:solidFill>
              </a:defRPr>
            </a:lvl2pPr>
            <a:lvl3pPr marL="1371600" lvl="2" indent="-298450" algn="ctr">
              <a:spcBef>
                <a:spcPts val="0"/>
              </a:spcBef>
              <a:spcAft>
                <a:spcPts val="0"/>
              </a:spcAft>
              <a:buClr>
                <a:schemeClr val="lt1"/>
              </a:buClr>
              <a:buSzPts val="1100"/>
              <a:buChar char="■"/>
              <a:defRPr>
                <a:solidFill>
                  <a:schemeClr val="lt1"/>
                </a:solidFill>
              </a:defRPr>
            </a:lvl3pPr>
            <a:lvl4pPr marL="1828800" lvl="3" indent="-298450" algn="ctr">
              <a:spcBef>
                <a:spcPts val="0"/>
              </a:spcBef>
              <a:spcAft>
                <a:spcPts val="0"/>
              </a:spcAft>
              <a:buClr>
                <a:schemeClr val="lt1"/>
              </a:buClr>
              <a:buSzPts val="1100"/>
              <a:buChar char="●"/>
              <a:defRPr>
                <a:solidFill>
                  <a:schemeClr val="lt1"/>
                </a:solidFill>
              </a:defRPr>
            </a:lvl4pPr>
            <a:lvl5pPr marL="2286000" lvl="4" indent="-298450" algn="ctr">
              <a:spcBef>
                <a:spcPts val="0"/>
              </a:spcBef>
              <a:spcAft>
                <a:spcPts val="0"/>
              </a:spcAft>
              <a:buClr>
                <a:schemeClr val="lt1"/>
              </a:buClr>
              <a:buSzPts val="1100"/>
              <a:buChar char="○"/>
              <a:defRPr>
                <a:solidFill>
                  <a:schemeClr val="lt1"/>
                </a:solidFill>
              </a:defRPr>
            </a:lvl5pPr>
            <a:lvl6pPr marL="2743200" lvl="5" indent="-298450" algn="ctr">
              <a:spcBef>
                <a:spcPts val="0"/>
              </a:spcBef>
              <a:spcAft>
                <a:spcPts val="0"/>
              </a:spcAft>
              <a:buClr>
                <a:schemeClr val="lt1"/>
              </a:buClr>
              <a:buSzPts val="1100"/>
              <a:buChar char="■"/>
              <a:defRPr>
                <a:solidFill>
                  <a:schemeClr val="lt1"/>
                </a:solidFill>
              </a:defRPr>
            </a:lvl6pPr>
            <a:lvl7pPr marL="3200400" lvl="6" indent="-298450" algn="ctr">
              <a:spcBef>
                <a:spcPts val="0"/>
              </a:spcBef>
              <a:spcAft>
                <a:spcPts val="0"/>
              </a:spcAft>
              <a:buClr>
                <a:schemeClr val="lt1"/>
              </a:buClr>
              <a:buSzPts val="1100"/>
              <a:buChar char="●"/>
              <a:defRPr>
                <a:solidFill>
                  <a:schemeClr val="lt1"/>
                </a:solidFill>
              </a:defRPr>
            </a:lvl7pPr>
            <a:lvl8pPr marL="3657600" lvl="7" indent="-298450" algn="ctr">
              <a:spcBef>
                <a:spcPts val="0"/>
              </a:spcBef>
              <a:spcAft>
                <a:spcPts val="0"/>
              </a:spcAft>
              <a:buClr>
                <a:schemeClr val="lt1"/>
              </a:buClr>
              <a:buSzPts val="1100"/>
              <a:buChar char="○"/>
              <a:defRPr>
                <a:solidFill>
                  <a:schemeClr val="lt1"/>
                </a:solidFill>
              </a:defRPr>
            </a:lvl8pPr>
            <a:lvl9pPr marL="4114800" lvl="8" indent="-298450" algn="ctr">
              <a:spcBef>
                <a:spcPts val="0"/>
              </a:spcBef>
              <a:spcAft>
                <a:spcPts val="0"/>
              </a:spcAft>
              <a:buClr>
                <a:schemeClr val="lt1"/>
              </a:buClr>
              <a:buSzPts val="1100"/>
              <a:buChar char="■"/>
              <a:defRPr>
                <a:solidFill>
                  <a:schemeClr val="lt1"/>
                </a:solidFill>
              </a:defRPr>
            </a:lvl9pPr>
          </a:lstStyle>
          <a:p>
            <a:endParaRPr/>
          </a:p>
        </p:txBody>
      </p:sp>
      <p:sp>
        <p:nvSpPr>
          <p:cNvPr id="270" name="Google Shape;270;p11"/>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71"/>
        <p:cNvGrpSpPr/>
        <p:nvPr/>
      </p:nvGrpSpPr>
      <p:grpSpPr>
        <a:xfrm>
          <a:off x="0" y="0"/>
          <a:ext cx="0" cy="0"/>
          <a:chOff x="0" y="0"/>
          <a:chExt cx="0" cy="0"/>
        </a:xfrm>
      </p:grpSpPr>
      <p:sp>
        <p:nvSpPr>
          <p:cNvPr id="272" name="Google Shape;272;p12"/>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rot="10800000">
                <a:off x="1063183"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rot="10800000">
                <a:off x="604976" y="3430"/>
                <a:ext cx="316800" cy="1036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rot="10800000">
                <a:off x="604976"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rot="10800000">
                <a:off x="146769" y="3441"/>
                <a:ext cx="316800" cy="1384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rot="10800000">
                <a:off x="146769" y="3430"/>
                <a:ext cx="316800" cy="1036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rot="10800000">
                <a:off x="146769"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6775084"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7367299"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7367299"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7959516" y="3354008"/>
                <a:ext cx="409500" cy="178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7959516"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7959516"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8551731" y="3354008"/>
                <a:ext cx="409500" cy="178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8551731"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8551731" y="2904008"/>
                <a:ext cx="409500" cy="22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8551731"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2" name="Google Shape;82;p3"/>
          <p:cNvSpPr txBox="1">
            <a:spLocks noGrp="1"/>
          </p:cNvSpPr>
          <p:nvPr>
            <p:ph type="title"/>
          </p:nvPr>
        </p:nvSpPr>
        <p:spPr>
          <a:xfrm>
            <a:off x="824000" y="1613825"/>
            <a:ext cx="5857800" cy="18729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83" name="Google Shape;83;p3"/>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4"/>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 name="Google Shape;88;p4"/>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89" name="Google Shape;89;p4"/>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0" name="Google Shape;90;p4"/>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5"/>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5"/>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6" name="Google Shape;96;p5"/>
          <p:cNvSpPr txBox="1">
            <a:spLocks noGrp="1"/>
          </p:cNvSpPr>
          <p:nvPr>
            <p:ph type="body" idx="1"/>
          </p:nvPr>
        </p:nvSpPr>
        <p:spPr>
          <a:xfrm>
            <a:off x="1303800" y="1990050"/>
            <a:ext cx="3430500" cy="2541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7" name="Google Shape;97;p5"/>
          <p:cNvSpPr txBox="1">
            <a:spLocks noGrp="1"/>
          </p:cNvSpPr>
          <p:nvPr>
            <p:ph type="body" idx="2"/>
          </p:nvPr>
        </p:nvSpPr>
        <p:spPr>
          <a:xfrm>
            <a:off x="4903650" y="1990050"/>
            <a:ext cx="3430500" cy="2541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8" name="Google Shape;98;p5"/>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6"/>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04" name="Google Shape;104;p6"/>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7"/>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 name="Google Shape;109;p7"/>
          <p:cNvSpPr txBox="1">
            <a:spLocks noGrp="1"/>
          </p:cNvSpPr>
          <p:nvPr>
            <p:ph type="title"/>
          </p:nvPr>
        </p:nvSpPr>
        <p:spPr>
          <a:xfrm>
            <a:off x="1303800" y="598575"/>
            <a:ext cx="3312000" cy="15900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10" name="Google Shape;110;p7"/>
          <p:cNvSpPr txBox="1">
            <a:spLocks noGrp="1"/>
          </p:cNvSpPr>
          <p:nvPr>
            <p:ph type="body" idx="1"/>
          </p:nvPr>
        </p:nvSpPr>
        <p:spPr>
          <a:xfrm>
            <a:off x="1303800" y="2309675"/>
            <a:ext cx="3312000" cy="22218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11" name="Google Shape;111;p7"/>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1"/>
        </a:solidFill>
        <a:effectLst/>
      </p:bgPr>
    </p:bg>
    <p:spTree>
      <p:nvGrpSpPr>
        <p:cNvPr id="1"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8"/>
              <p:cNvSpPr/>
              <p:nvPr/>
            </p:nvSpPr>
            <p:spPr>
              <a:xfrm rot="-8648551">
                <a:off x="7594313" y="527721"/>
                <a:ext cx="937226" cy="937226"/>
              </a:xfrm>
              <a:prstGeom prst="pie">
                <a:avLst>
                  <a:gd name="adj1" fmla="val 19376841"/>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8"/>
              <p:cNvSpPr/>
              <p:nvPr/>
            </p:nvSpPr>
            <p:spPr>
              <a:xfrm rot="2150259">
                <a:off x="8408218" y="2008610"/>
                <a:ext cx="393004" cy="393004"/>
              </a:xfrm>
              <a:prstGeom prst="pie">
                <a:avLst>
                  <a:gd name="adj1" fmla="val 5699893"/>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8"/>
              <p:cNvSpPr/>
              <p:nvPr/>
            </p:nvSpPr>
            <p:spPr>
              <a:xfrm rot="2150259">
                <a:off x="6868362" y="196705"/>
                <a:ext cx="393004" cy="393004"/>
              </a:xfrm>
              <a:prstGeom prst="pie">
                <a:avLst>
                  <a:gd name="adj1" fmla="val 5699893"/>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5" name="Google Shape;125;p8"/>
          <p:cNvSpPr txBox="1">
            <a:spLocks noGrp="1"/>
          </p:cNvSpPr>
          <p:nvPr>
            <p:ph type="title"/>
          </p:nvPr>
        </p:nvSpPr>
        <p:spPr>
          <a:xfrm>
            <a:off x="824000" y="763600"/>
            <a:ext cx="5857800" cy="35733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26" name="Google Shape;126;p8"/>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9"/>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 name="Google Shape;131;p9"/>
          <p:cNvSpPr txBox="1">
            <a:spLocks noGrp="1"/>
          </p:cNvSpPr>
          <p:nvPr>
            <p:ph type="title"/>
          </p:nvPr>
        </p:nvSpPr>
        <p:spPr>
          <a:xfrm>
            <a:off x="1303800" y="598575"/>
            <a:ext cx="3430500" cy="19902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32" name="Google Shape;132;p9"/>
          <p:cNvSpPr txBox="1">
            <a:spLocks noGrp="1"/>
          </p:cNvSpPr>
          <p:nvPr>
            <p:ph type="subTitle" idx="1"/>
          </p:nvPr>
        </p:nvSpPr>
        <p:spPr>
          <a:xfrm>
            <a:off x="1303800" y="2743203"/>
            <a:ext cx="3430500" cy="7260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33" name="Google Shape;133;p9"/>
          <p:cNvSpPr txBox="1">
            <a:spLocks noGrp="1"/>
          </p:cNvSpPr>
          <p:nvPr>
            <p:ph type="body" idx="2"/>
          </p:nvPr>
        </p:nvSpPr>
        <p:spPr>
          <a:xfrm>
            <a:off x="4903700" y="661000"/>
            <a:ext cx="3430500" cy="38706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34" name="Google Shape;134;p9"/>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0"/>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 name="Google Shape;139;p10"/>
          <p:cNvSpPr txBox="1">
            <a:spLocks noGrp="1"/>
          </p:cNvSpPr>
          <p:nvPr>
            <p:ph type="body" idx="1"/>
          </p:nvPr>
        </p:nvSpPr>
        <p:spPr>
          <a:xfrm>
            <a:off x="1303800" y="4138975"/>
            <a:ext cx="5843100" cy="534900"/>
          </a:xfrm>
          <a:prstGeom prst="rect">
            <a:avLst/>
          </a:prstGeom>
        </p:spPr>
        <p:txBody>
          <a:bodyPr spcFirstLastPara="1" wrap="square" lIns="91425" tIns="91425" rIns="91425" bIns="91425" anchor="t" anchorCtr="0">
            <a:normAutofit/>
          </a:bodyPr>
          <a:lstStyle>
            <a:lvl1pPr marL="457200" lvl="0" indent="-228600">
              <a:lnSpc>
                <a:spcPct val="100000"/>
              </a:lnSpc>
              <a:spcBef>
                <a:spcPts val="0"/>
              </a:spcBef>
              <a:spcAft>
                <a:spcPts val="0"/>
              </a:spcAft>
              <a:buSzPts val="1300"/>
              <a:buNone/>
              <a:defRPr/>
            </a:lvl1pPr>
          </a:lstStyle>
          <a:p>
            <a:endParaRPr/>
          </a:p>
        </p:txBody>
      </p:sp>
      <p:sp>
        <p:nvSpPr>
          <p:cNvPr id="140" name="Google Shape;140;p10"/>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omentum">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marL="914400" lvl="1"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marL="1371600" lvl="2"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marL="1828800" lvl="3"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marL="2286000" lvl="4"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marL="2743200" lvl="5"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marL="3200400" lvl="6"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marL="3657600" lvl="7"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marL="4114800" lvl="8"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a:endParaRPr/>
          </a:p>
        </p:txBody>
      </p:sp>
      <p:sp>
        <p:nvSpPr>
          <p:cNvPr id="8" name="Google Shape;8;p1"/>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rm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comments" Target="../comments/commen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8.xml"/><Relationship Id="rId5" Type="http://schemas.openxmlformats.org/officeDocument/2006/relationships/image" Target="../media/image11.jp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8.xml"/><Relationship Id="rId6" Type="http://schemas.openxmlformats.org/officeDocument/2006/relationships/image" Target="../media/image14.jpg"/><Relationship Id="rId5" Type="http://schemas.openxmlformats.org/officeDocument/2006/relationships/image" Target="../media/image13.jpg"/><Relationship Id="rId4" Type="http://schemas.openxmlformats.org/officeDocument/2006/relationships/image" Target="../media/image12.jpg"/></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8.xml"/><Relationship Id="rId6" Type="http://schemas.openxmlformats.org/officeDocument/2006/relationships/image" Target="../media/image16.jpg"/><Relationship Id="rId5" Type="http://schemas.openxmlformats.org/officeDocument/2006/relationships/image" Target="../media/image15.jpg"/><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8.xml"/><Relationship Id="rId5" Type="http://schemas.openxmlformats.org/officeDocument/2006/relationships/image" Target="../media/image17.png"/><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8.xml"/><Relationship Id="rId6" Type="http://schemas.openxmlformats.org/officeDocument/2006/relationships/image" Target="../media/image18.png"/><Relationship Id="rId5" Type="http://schemas.openxmlformats.org/officeDocument/2006/relationships/image" Target="../media/image15.jpg"/><Relationship Id="rId4" Type="http://schemas.openxmlformats.org/officeDocument/2006/relationships/image" Target="../media/image10.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9.xml"/><Relationship Id="rId1" Type="http://schemas.openxmlformats.org/officeDocument/2006/relationships/slideLayout" Target="../slideLayouts/slideLayout8.xml"/><Relationship Id="rId5" Type="http://schemas.openxmlformats.org/officeDocument/2006/relationships/image" Target="../media/image19.png"/><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20.xml"/><Relationship Id="rId1" Type="http://schemas.openxmlformats.org/officeDocument/2006/relationships/slideLayout" Target="../slideLayouts/slideLayout6.xml"/><Relationship Id="rId5" Type="http://schemas.openxmlformats.org/officeDocument/2006/relationships/image" Target="../media/image22.jpg"/><Relationship Id="rId4" Type="http://schemas.openxmlformats.org/officeDocument/2006/relationships/image" Target="../media/image21.jp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1.xml"/><Relationship Id="rId6" Type="http://schemas.openxmlformats.org/officeDocument/2006/relationships/image" Target="../media/image6.jpg"/><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76"/>
        <p:cNvGrpSpPr/>
        <p:nvPr/>
      </p:nvGrpSpPr>
      <p:grpSpPr>
        <a:xfrm>
          <a:off x="0" y="0"/>
          <a:ext cx="0" cy="0"/>
          <a:chOff x="0" y="0"/>
          <a:chExt cx="0" cy="0"/>
        </a:xfrm>
      </p:grpSpPr>
      <p:pic>
        <p:nvPicPr>
          <p:cNvPr id="277" name="Google Shape;277;p13"/>
          <p:cNvPicPr preferRelativeResize="0"/>
          <p:nvPr/>
        </p:nvPicPr>
        <p:blipFill>
          <a:blip r:embed="rId3">
            <a:alphaModFix/>
          </a:blip>
          <a:stretch>
            <a:fillRect/>
          </a:stretch>
        </p:blipFill>
        <p:spPr>
          <a:xfrm>
            <a:off x="270925" y="152400"/>
            <a:ext cx="8602132" cy="483869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CE5CD"/>
        </a:solidFill>
        <a:effectLst/>
      </p:bgPr>
    </p:bg>
    <p:spTree>
      <p:nvGrpSpPr>
        <p:cNvPr id="1" name="Shape 336"/>
        <p:cNvGrpSpPr/>
        <p:nvPr/>
      </p:nvGrpSpPr>
      <p:grpSpPr>
        <a:xfrm>
          <a:off x="0" y="0"/>
          <a:ext cx="0" cy="0"/>
          <a:chOff x="0" y="0"/>
          <a:chExt cx="0" cy="0"/>
        </a:xfrm>
      </p:grpSpPr>
      <p:sp>
        <p:nvSpPr>
          <p:cNvPr id="337" name="Google Shape;337;p22"/>
          <p:cNvSpPr txBox="1">
            <a:spLocks noGrp="1"/>
          </p:cNvSpPr>
          <p:nvPr>
            <p:ph type="title"/>
          </p:nvPr>
        </p:nvSpPr>
        <p:spPr>
          <a:xfrm>
            <a:off x="1268350" y="360075"/>
            <a:ext cx="7272600" cy="44499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sz="2900" i="1">
                <a:solidFill>
                  <a:srgbClr val="000000"/>
                </a:solidFill>
                <a:latin typeface="Arial"/>
                <a:ea typeface="Arial"/>
                <a:cs typeface="Arial"/>
                <a:sym typeface="Arial"/>
              </a:rPr>
              <a:t>Community Organizing begins with building a public relationship that needs the following elements:</a:t>
            </a:r>
            <a:endParaRPr sz="2900" i="1">
              <a:solidFill>
                <a:srgbClr val="000000"/>
              </a:solidFill>
              <a:latin typeface="Arial"/>
              <a:ea typeface="Arial"/>
              <a:cs typeface="Arial"/>
              <a:sym typeface="Arial"/>
            </a:endParaRPr>
          </a:p>
          <a:p>
            <a:pPr marL="0" lvl="0" indent="0" algn="l" rtl="0">
              <a:spcBef>
                <a:spcPts val="0"/>
              </a:spcBef>
              <a:spcAft>
                <a:spcPts val="0"/>
              </a:spcAft>
              <a:buNone/>
            </a:pPr>
            <a:r>
              <a:rPr lang="en" sz="2400" i="1">
                <a:solidFill>
                  <a:srgbClr val="000000"/>
                </a:solidFill>
                <a:latin typeface="Arial"/>
                <a:ea typeface="Arial"/>
                <a:cs typeface="Arial"/>
                <a:sym typeface="Arial"/>
              </a:rPr>
              <a:t> </a:t>
            </a:r>
            <a:endParaRPr sz="2400" i="1">
              <a:solidFill>
                <a:srgbClr val="000000"/>
              </a:solidFill>
              <a:latin typeface="Arial"/>
              <a:ea typeface="Arial"/>
              <a:cs typeface="Arial"/>
              <a:sym typeface="Arial"/>
            </a:endParaRPr>
          </a:p>
          <a:p>
            <a:pPr marL="457200" lvl="0" indent="-381000" algn="l" rtl="0">
              <a:spcBef>
                <a:spcPts val="0"/>
              </a:spcBef>
              <a:spcAft>
                <a:spcPts val="0"/>
              </a:spcAft>
              <a:buClr>
                <a:srgbClr val="000000"/>
              </a:buClr>
              <a:buSzPts val="2400"/>
              <a:buFont typeface="Arial"/>
              <a:buChar char="●"/>
            </a:pPr>
            <a:r>
              <a:rPr lang="en" sz="2400" i="1">
                <a:solidFill>
                  <a:srgbClr val="000000"/>
                </a:solidFill>
                <a:latin typeface="Arial"/>
                <a:ea typeface="Arial"/>
                <a:cs typeface="Arial"/>
                <a:sym typeface="Arial"/>
              </a:rPr>
              <a:t>Trust</a:t>
            </a:r>
            <a:endParaRPr sz="2400" i="1">
              <a:solidFill>
                <a:srgbClr val="000000"/>
              </a:solidFill>
              <a:latin typeface="Arial"/>
              <a:ea typeface="Arial"/>
              <a:cs typeface="Arial"/>
              <a:sym typeface="Arial"/>
            </a:endParaRPr>
          </a:p>
          <a:p>
            <a:pPr marL="457200" lvl="0" indent="-381000" algn="l" rtl="0">
              <a:spcBef>
                <a:spcPts val="0"/>
              </a:spcBef>
              <a:spcAft>
                <a:spcPts val="0"/>
              </a:spcAft>
              <a:buClr>
                <a:srgbClr val="000000"/>
              </a:buClr>
              <a:buSzPts val="2400"/>
              <a:buFont typeface="Arial"/>
              <a:buChar char="●"/>
            </a:pPr>
            <a:r>
              <a:rPr lang="en" sz="2400" i="1">
                <a:solidFill>
                  <a:srgbClr val="000000"/>
                </a:solidFill>
                <a:latin typeface="Arial"/>
                <a:ea typeface="Arial"/>
                <a:cs typeface="Arial"/>
                <a:sym typeface="Arial"/>
              </a:rPr>
              <a:t>Engagement, resources and incentives</a:t>
            </a:r>
            <a:endParaRPr sz="2400" i="1">
              <a:solidFill>
                <a:srgbClr val="000000"/>
              </a:solidFill>
              <a:latin typeface="Arial"/>
              <a:ea typeface="Arial"/>
              <a:cs typeface="Arial"/>
              <a:sym typeface="Arial"/>
            </a:endParaRPr>
          </a:p>
          <a:p>
            <a:pPr marL="457200" lvl="0" indent="-381000" algn="l" rtl="0">
              <a:spcBef>
                <a:spcPts val="0"/>
              </a:spcBef>
              <a:spcAft>
                <a:spcPts val="0"/>
              </a:spcAft>
              <a:buClr>
                <a:srgbClr val="000000"/>
              </a:buClr>
              <a:buSzPts val="2400"/>
              <a:buFont typeface="Arial"/>
              <a:buChar char="●"/>
            </a:pPr>
            <a:r>
              <a:rPr lang="en" sz="2400" i="1">
                <a:solidFill>
                  <a:srgbClr val="000000"/>
                </a:solidFill>
                <a:latin typeface="Arial"/>
                <a:ea typeface="Arial"/>
                <a:cs typeface="Arial"/>
                <a:sym typeface="Arial"/>
              </a:rPr>
              <a:t>Public vs. private</a:t>
            </a:r>
            <a:endParaRPr sz="2400" i="1">
              <a:solidFill>
                <a:srgbClr val="000000"/>
              </a:solidFill>
              <a:latin typeface="Arial"/>
              <a:ea typeface="Arial"/>
              <a:cs typeface="Arial"/>
              <a:sym typeface="Arial"/>
            </a:endParaRPr>
          </a:p>
          <a:p>
            <a:pPr marL="457200" lvl="0" indent="-381000" algn="l" rtl="0">
              <a:spcBef>
                <a:spcPts val="0"/>
              </a:spcBef>
              <a:spcAft>
                <a:spcPts val="0"/>
              </a:spcAft>
              <a:buClr>
                <a:srgbClr val="000000"/>
              </a:buClr>
              <a:buSzPts val="2400"/>
              <a:buFont typeface="Arial"/>
              <a:buChar char="●"/>
            </a:pPr>
            <a:r>
              <a:rPr lang="en" sz="2400" i="1">
                <a:solidFill>
                  <a:srgbClr val="000000"/>
                </a:solidFill>
                <a:latin typeface="Arial"/>
                <a:ea typeface="Arial"/>
                <a:cs typeface="Arial"/>
                <a:sym typeface="Arial"/>
              </a:rPr>
              <a:t>Relational capacity </a:t>
            </a:r>
            <a:endParaRPr sz="4600">
              <a:solidFill>
                <a:srgbClr val="000000"/>
              </a:solidFill>
            </a:endParaRPr>
          </a:p>
          <a:p>
            <a:pPr marL="0" lvl="0" indent="0" algn="l" rtl="0">
              <a:spcBef>
                <a:spcPts val="0"/>
              </a:spcBef>
              <a:spcAft>
                <a:spcPts val="0"/>
              </a:spcAft>
              <a:buNone/>
            </a:pPr>
            <a:endParaRPr sz="3400">
              <a:solidFill>
                <a:schemeClr val="lt2"/>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2CC"/>
        </a:solidFill>
        <a:effectLst/>
      </p:bgPr>
    </p:bg>
    <p:spTree>
      <p:nvGrpSpPr>
        <p:cNvPr id="1" name="Shape 341"/>
        <p:cNvGrpSpPr/>
        <p:nvPr/>
      </p:nvGrpSpPr>
      <p:grpSpPr>
        <a:xfrm>
          <a:off x="0" y="0"/>
          <a:ext cx="0" cy="0"/>
          <a:chOff x="0" y="0"/>
          <a:chExt cx="0" cy="0"/>
        </a:xfrm>
      </p:grpSpPr>
      <p:sp>
        <p:nvSpPr>
          <p:cNvPr id="342" name="Google Shape;342;p23"/>
          <p:cNvSpPr txBox="1">
            <a:spLocks noGrp="1"/>
          </p:cNvSpPr>
          <p:nvPr>
            <p:ph type="title"/>
          </p:nvPr>
        </p:nvSpPr>
        <p:spPr>
          <a:xfrm>
            <a:off x="1268350" y="360075"/>
            <a:ext cx="7272600" cy="25812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sz="3300">
                <a:solidFill>
                  <a:srgbClr val="000000"/>
                </a:solidFill>
                <a:latin typeface="Playfair Display"/>
                <a:ea typeface="Playfair Display"/>
                <a:cs typeface="Playfair Display"/>
                <a:sym typeface="Playfair Display"/>
              </a:rPr>
              <a:t>Trust...</a:t>
            </a:r>
            <a:endParaRPr sz="3300">
              <a:solidFill>
                <a:srgbClr val="000000"/>
              </a:solidFill>
              <a:latin typeface="Playfair Display"/>
              <a:ea typeface="Playfair Display"/>
              <a:cs typeface="Playfair Display"/>
              <a:sym typeface="Playfair Display"/>
            </a:endParaRPr>
          </a:p>
          <a:p>
            <a:pPr marL="0" lvl="0" indent="0" algn="l" rtl="0">
              <a:spcBef>
                <a:spcPts val="0"/>
              </a:spcBef>
              <a:spcAft>
                <a:spcPts val="0"/>
              </a:spcAft>
              <a:buNone/>
            </a:pPr>
            <a:endParaRPr sz="3300">
              <a:solidFill>
                <a:srgbClr val="000000"/>
              </a:solidFill>
              <a:latin typeface="Playfair Display"/>
              <a:ea typeface="Playfair Display"/>
              <a:cs typeface="Playfair Display"/>
              <a:sym typeface="Playfair Display"/>
            </a:endParaRPr>
          </a:p>
          <a:p>
            <a:pPr marL="0" lvl="0" indent="0" algn="l" rtl="0">
              <a:spcBef>
                <a:spcPts val="0"/>
              </a:spcBef>
              <a:spcAft>
                <a:spcPts val="0"/>
              </a:spcAft>
              <a:buNone/>
            </a:pPr>
            <a:r>
              <a:rPr lang="en" sz="3300">
                <a:solidFill>
                  <a:srgbClr val="000000"/>
                </a:solidFill>
                <a:latin typeface="Playfair Display"/>
                <a:ea typeface="Playfair Display"/>
                <a:cs typeface="Playfair Display"/>
                <a:sym typeface="Playfair Display"/>
              </a:rPr>
              <a:t>How do you develop trust?</a:t>
            </a:r>
            <a:endParaRPr sz="3300">
              <a:solidFill>
                <a:srgbClr val="000000"/>
              </a:solidFill>
              <a:latin typeface="Playfair Display"/>
              <a:ea typeface="Playfair Display"/>
              <a:cs typeface="Playfair Display"/>
              <a:sym typeface="Playfair Display"/>
            </a:endParaRPr>
          </a:p>
          <a:p>
            <a:pPr marL="0" lvl="0" indent="0" algn="l" rtl="0">
              <a:spcBef>
                <a:spcPts val="0"/>
              </a:spcBef>
              <a:spcAft>
                <a:spcPts val="0"/>
              </a:spcAft>
              <a:buNone/>
            </a:pPr>
            <a:endParaRPr sz="3300">
              <a:solidFill>
                <a:srgbClr val="000000"/>
              </a:solidFill>
              <a:latin typeface="Playfair Display"/>
              <a:ea typeface="Playfair Display"/>
              <a:cs typeface="Playfair Display"/>
              <a:sym typeface="Playfair Display"/>
            </a:endParaRPr>
          </a:p>
          <a:p>
            <a:pPr marL="0" lvl="0" indent="0" algn="l" rtl="0">
              <a:spcBef>
                <a:spcPts val="0"/>
              </a:spcBef>
              <a:spcAft>
                <a:spcPts val="0"/>
              </a:spcAft>
              <a:buNone/>
            </a:pPr>
            <a:endParaRPr sz="3400">
              <a:solidFill>
                <a:schemeClr val="lt2"/>
              </a:solidFill>
            </a:endParaRPr>
          </a:p>
        </p:txBody>
      </p:sp>
      <p:pic>
        <p:nvPicPr>
          <p:cNvPr id="343" name="Google Shape;343;p23"/>
          <p:cNvPicPr preferRelativeResize="0"/>
          <p:nvPr/>
        </p:nvPicPr>
        <p:blipFill>
          <a:blip r:embed="rId3">
            <a:alphaModFix amt="54000"/>
          </a:blip>
          <a:stretch>
            <a:fillRect/>
          </a:stretch>
        </p:blipFill>
        <p:spPr>
          <a:xfrm>
            <a:off x="6743363" y="3176813"/>
            <a:ext cx="2091350" cy="2091350"/>
          </a:xfrm>
          <a:prstGeom prst="rect">
            <a:avLst/>
          </a:prstGeom>
          <a:noFill/>
          <a:ln>
            <a:noFill/>
          </a:ln>
        </p:spPr>
      </p:pic>
      <p:pic>
        <p:nvPicPr>
          <p:cNvPr id="344" name="Google Shape;344;p23"/>
          <p:cNvPicPr preferRelativeResize="0"/>
          <p:nvPr/>
        </p:nvPicPr>
        <p:blipFill>
          <a:blip r:embed="rId4">
            <a:alphaModFix amt="42000"/>
          </a:blip>
          <a:stretch>
            <a:fillRect/>
          </a:stretch>
        </p:blipFill>
        <p:spPr>
          <a:xfrm flipH="1">
            <a:off x="7682576" y="4116025"/>
            <a:ext cx="212925" cy="212925"/>
          </a:xfrm>
          <a:prstGeom prst="rect">
            <a:avLst/>
          </a:prstGeom>
          <a:noFill/>
          <a:ln>
            <a:noFill/>
          </a:ln>
        </p:spPr>
      </p:pic>
      <p:pic>
        <p:nvPicPr>
          <p:cNvPr id="345" name="Google Shape;345;p23"/>
          <p:cNvPicPr preferRelativeResize="0"/>
          <p:nvPr/>
        </p:nvPicPr>
        <p:blipFill>
          <a:blip r:embed="rId5">
            <a:alphaModFix/>
          </a:blip>
          <a:stretch>
            <a:fillRect/>
          </a:stretch>
        </p:blipFill>
        <p:spPr>
          <a:xfrm>
            <a:off x="1555425" y="2037475"/>
            <a:ext cx="6243975" cy="258109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F2CC"/>
        </a:solidFill>
        <a:effectLst/>
      </p:bgPr>
    </p:bg>
    <p:spTree>
      <p:nvGrpSpPr>
        <p:cNvPr id="1" name="Shape 349"/>
        <p:cNvGrpSpPr/>
        <p:nvPr/>
      </p:nvGrpSpPr>
      <p:grpSpPr>
        <a:xfrm>
          <a:off x="0" y="0"/>
          <a:ext cx="0" cy="0"/>
          <a:chOff x="0" y="0"/>
          <a:chExt cx="0" cy="0"/>
        </a:xfrm>
      </p:grpSpPr>
      <p:sp>
        <p:nvSpPr>
          <p:cNvPr id="350" name="Google Shape;350;p24"/>
          <p:cNvSpPr txBox="1">
            <a:spLocks noGrp="1"/>
          </p:cNvSpPr>
          <p:nvPr>
            <p:ph type="title"/>
          </p:nvPr>
        </p:nvSpPr>
        <p:spPr>
          <a:xfrm>
            <a:off x="1237750" y="236425"/>
            <a:ext cx="7303200" cy="23352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endParaRPr sz="3633">
              <a:solidFill>
                <a:srgbClr val="000000"/>
              </a:solidFill>
              <a:latin typeface="Playfair Display"/>
              <a:ea typeface="Playfair Display"/>
              <a:cs typeface="Playfair Display"/>
              <a:sym typeface="Playfair Display"/>
            </a:endParaRPr>
          </a:p>
          <a:p>
            <a:pPr marL="0" lvl="0" indent="0" algn="ctr" rtl="0">
              <a:spcBef>
                <a:spcPts val="0"/>
              </a:spcBef>
              <a:spcAft>
                <a:spcPts val="0"/>
              </a:spcAft>
              <a:buNone/>
            </a:pPr>
            <a:r>
              <a:rPr lang="en" sz="3633">
                <a:solidFill>
                  <a:srgbClr val="000000"/>
                </a:solidFill>
                <a:latin typeface="Playfair Display"/>
                <a:ea typeface="Playfair Display"/>
                <a:cs typeface="Playfair Display"/>
                <a:sym typeface="Playfair Display"/>
              </a:rPr>
              <a:t>Engagement, Resources and Incentives</a:t>
            </a:r>
            <a:endParaRPr sz="3633">
              <a:solidFill>
                <a:srgbClr val="000000"/>
              </a:solidFill>
              <a:latin typeface="Playfair Display"/>
              <a:ea typeface="Playfair Display"/>
              <a:cs typeface="Playfair Display"/>
              <a:sym typeface="Playfair Display"/>
            </a:endParaRPr>
          </a:p>
          <a:p>
            <a:pPr marL="0" lvl="0" indent="0" algn="l" rtl="0">
              <a:spcBef>
                <a:spcPts val="0"/>
              </a:spcBef>
              <a:spcAft>
                <a:spcPts val="0"/>
              </a:spcAft>
              <a:buNone/>
            </a:pPr>
            <a:endParaRPr sz="3633">
              <a:solidFill>
                <a:srgbClr val="000000"/>
              </a:solidFill>
              <a:latin typeface="Playfair Display"/>
              <a:ea typeface="Playfair Display"/>
              <a:cs typeface="Playfair Display"/>
              <a:sym typeface="Playfair Display"/>
            </a:endParaRPr>
          </a:p>
          <a:p>
            <a:pPr marL="0" lvl="0" indent="0" algn="l" rtl="0">
              <a:spcBef>
                <a:spcPts val="0"/>
              </a:spcBef>
              <a:spcAft>
                <a:spcPts val="0"/>
              </a:spcAft>
              <a:buNone/>
            </a:pPr>
            <a:r>
              <a:rPr lang="en" sz="3188">
                <a:solidFill>
                  <a:srgbClr val="000000"/>
                </a:solidFill>
                <a:latin typeface="Playfair Display"/>
                <a:ea typeface="Playfair Display"/>
                <a:cs typeface="Playfair Display"/>
                <a:sym typeface="Playfair Display"/>
              </a:rPr>
              <a:t>How can these be beneficial to community organizing?</a:t>
            </a:r>
            <a:endParaRPr sz="3188">
              <a:solidFill>
                <a:srgbClr val="000000"/>
              </a:solidFill>
              <a:latin typeface="Playfair Display"/>
              <a:ea typeface="Playfair Display"/>
              <a:cs typeface="Playfair Display"/>
              <a:sym typeface="Playfair Display"/>
            </a:endParaRPr>
          </a:p>
          <a:p>
            <a:pPr marL="0" lvl="0" indent="0" algn="l" rtl="0">
              <a:spcBef>
                <a:spcPts val="0"/>
              </a:spcBef>
              <a:spcAft>
                <a:spcPts val="0"/>
              </a:spcAft>
              <a:buNone/>
            </a:pPr>
            <a:endParaRPr sz="3300">
              <a:solidFill>
                <a:srgbClr val="000000"/>
              </a:solidFill>
              <a:latin typeface="Playfair Display"/>
              <a:ea typeface="Playfair Display"/>
              <a:cs typeface="Playfair Display"/>
              <a:sym typeface="Playfair Display"/>
            </a:endParaRPr>
          </a:p>
          <a:p>
            <a:pPr marL="0" lvl="0" indent="0" algn="l" rtl="0">
              <a:spcBef>
                <a:spcPts val="0"/>
              </a:spcBef>
              <a:spcAft>
                <a:spcPts val="0"/>
              </a:spcAft>
              <a:buNone/>
            </a:pPr>
            <a:endParaRPr sz="3400">
              <a:solidFill>
                <a:schemeClr val="lt2"/>
              </a:solidFill>
            </a:endParaRPr>
          </a:p>
        </p:txBody>
      </p:sp>
      <p:pic>
        <p:nvPicPr>
          <p:cNvPr id="351" name="Google Shape;351;p24"/>
          <p:cNvPicPr preferRelativeResize="0"/>
          <p:nvPr/>
        </p:nvPicPr>
        <p:blipFill>
          <a:blip r:embed="rId3">
            <a:alphaModFix amt="42000"/>
          </a:blip>
          <a:stretch>
            <a:fillRect/>
          </a:stretch>
        </p:blipFill>
        <p:spPr>
          <a:xfrm flipH="1">
            <a:off x="7682576" y="4116025"/>
            <a:ext cx="212925" cy="212925"/>
          </a:xfrm>
          <a:prstGeom prst="rect">
            <a:avLst/>
          </a:prstGeom>
          <a:noFill/>
          <a:ln>
            <a:noFill/>
          </a:ln>
        </p:spPr>
      </p:pic>
      <p:pic>
        <p:nvPicPr>
          <p:cNvPr id="352" name="Google Shape;352;p24"/>
          <p:cNvPicPr preferRelativeResize="0"/>
          <p:nvPr/>
        </p:nvPicPr>
        <p:blipFill>
          <a:blip r:embed="rId4">
            <a:alphaModFix/>
          </a:blip>
          <a:stretch>
            <a:fillRect/>
          </a:stretch>
        </p:blipFill>
        <p:spPr>
          <a:xfrm>
            <a:off x="152400" y="2650226"/>
            <a:ext cx="3008396" cy="2091349"/>
          </a:xfrm>
          <a:prstGeom prst="rect">
            <a:avLst/>
          </a:prstGeom>
          <a:noFill/>
          <a:ln>
            <a:noFill/>
          </a:ln>
        </p:spPr>
      </p:pic>
      <p:pic>
        <p:nvPicPr>
          <p:cNvPr id="353" name="Google Shape;353;p24"/>
          <p:cNvPicPr preferRelativeResize="0"/>
          <p:nvPr/>
        </p:nvPicPr>
        <p:blipFill>
          <a:blip r:embed="rId5">
            <a:alphaModFix/>
          </a:blip>
          <a:stretch>
            <a:fillRect/>
          </a:stretch>
        </p:blipFill>
        <p:spPr>
          <a:xfrm>
            <a:off x="3405516" y="3176813"/>
            <a:ext cx="2311313" cy="1849050"/>
          </a:xfrm>
          <a:prstGeom prst="rect">
            <a:avLst/>
          </a:prstGeom>
          <a:noFill/>
          <a:ln>
            <a:noFill/>
          </a:ln>
        </p:spPr>
      </p:pic>
      <p:pic>
        <p:nvPicPr>
          <p:cNvPr id="354" name="Google Shape;354;p24"/>
          <p:cNvPicPr preferRelativeResize="0"/>
          <p:nvPr/>
        </p:nvPicPr>
        <p:blipFill>
          <a:blip r:embed="rId6">
            <a:alphaModFix/>
          </a:blip>
          <a:stretch>
            <a:fillRect/>
          </a:stretch>
        </p:blipFill>
        <p:spPr>
          <a:xfrm>
            <a:off x="5961550" y="2771375"/>
            <a:ext cx="2695625" cy="18490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p25"/>
          <p:cNvSpPr txBox="1">
            <a:spLocks noGrp="1"/>
          </p:cNvSpPr>
          <p:nvPr>
            <p:ph type="title"/>
          </p:nvPr>
        </p:nvSpPr>
        <p:spPr>
          <a:xfrm>
            <a:off x="1268350" y="360075"/>
            <a:ext cx="7272600" cy="25812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 sz="3966">
                <a:solidFill>
                  <a:srgbClr val="000000"/>
                </a:solidFill>
                <a:latin typeface="Playfair Display"/>
                <a:ea typeface="Playfair Display"/>
                <a:cs typeface="Playfair Display"/>
                <a:sym typeface="Playfair Display"/>
              </a:rPr>
              <a:t>Public vs. Private Relationships</a:t>
            </a:r>
            <a:endParaRPr sz="3966">
              <a:solidFill>
                <a:srgbClr val="000000"/>
              </a:solidFill>
              <a:latin typeface="Playfair Display"/>
              <a:ea typeface="Playfair Display"/>
              <a:cs typeface="Playfair Display"/>
              <a:sym typeface="Playfair Display"/>
            </a:endParaRPr>
          </a:p>
          <a:p>
            <a:pPr marL="0" lvl="0" indent="0" algn="l" rtl="0">
              <a:spcBef>
                <a:spcPts val="0"/>
              </a:spcBef>
              <a:spcAft>
                <a:spcPts val="0"/>
              </a:spcAft>
              <a:buNone/>
            </a:pPr>
            <a:endParaRPr sz="3300">
              <a:solidFill>
                <a:srgbClr val="000000"/>
              </a:solidFill>
              <a:latin typeface="Playfair Display"/>
              <a:ea typeface="Playfair Display"/>
              <a:cs typeface="Playfair Display"/>
              <a:sym typeface="Playfair Display"/>
            </a:endParaRPr>
          </a:p>
          <a:p>
            <a:pPr marL="0" lvl="0" indent="0" algn="l" rtl="0">
              <a:spcBef>
                <a:spcPts val="0"/>
              </a:spcBef>
              <a:spcAft>
                <a:spcPts val="0"/>
              </a:spcAft>
              <a:buNone/>
            </a:pPr>
            <a:r>
              <a:rPr lang="en" sz="3300">
                <a:solidFill>
                  <a:srgbClr val="000000"/>
                </a:solidFill>
                <a:latin typeface="Playfair Display"/>
                <a:ea typeface="Playfair Display"/>
                <a:cs typeface="Playfair Display"/>
                <a:sym typeface="Playfair Display"/>
              </a:rPr>
              <a:t>What is the difference and how do you develop one?</a:t>
            </a:r>
            <a:endParaRPr sz="3300">
              <a:solidFill>
                <a:srgbClr val="000000"/>
              </a:solidFill>
              <a:latin typeface="Playfair Display"/>
              <a:ea typeface="Playfair Display"/>
              <a:cs typeface="Playfair Display"/>
              <a:sym typeface="Playfair Display"/>
            </a:endParaRPr>
          </a:p>
          <a:p>
            <a:pPr marL="0" lvl="0" indent="0" algn="l" rtl="0">
              <a:spcBef>
                <a:spcPts val="0"/>
              </a:spcBef>
              <a:spcAft>
                <a:spcPts val="0"/>
              </a:spcAft>
              <a:buNone/>
            </a:pPr>
            <a:endParaRPr sz="3300">
              <a:solidFill>
                <a:srgbClr val="000000"/>
              </a:solidFill>
              <a:latin typeface="Playfair Display"/>
              <a:ea typeface="Playfair Display"/>
              <a:cs typeface="Playfair Display"/>
              <a:sym typeface="Playfair Display"/>
            </a:endParaRPr>
          </a:p>
          <a:p>
            <a:pPr marL="0" lvl="0" indent="0" algn="l" rtl="0">
              <a:spcBef>
                <a:spcPts val="0"/>
              </a:spcBef>
              <a:spcAft>
                <a:spcPts val="0"/>
              </a:spcAft>
              <a:buNone/>
            </a:pPr>
            <a:endParaRPr sz="3400">
              <a:solidFill>
                <a:schemeClr val="lt2"/>
              </a:solidFill>
            </a:endParaRPr>
          </a:p>
        </p:txBody>
      </p:sp>
      <p:pic>
        <p:nvPicPr>
          <p:cNvPr id="360" name="Google Shape;360;p25"/>
          <p:cNvPicPr preferRelativeResize="0"/>
          <p:nvPr/>
        </p:nvPicPr>
        <p:blipFill>
          <a:blip r:embed="rId3">
            <a:alphaModFix amt="54000"/>
          </a:blip>
          <a:stretch>
            <a:fillRect/>
          </a:stretch>
        </p:blipFill>
        <p:spPr>
          <a:xfrm>
            <a:off x="6743363" y="3176813"/>
            <a:ext cx="2091350" cy="2091350"/>
          </a:xfrm>
          <a:prstGeom prst="rect">
            <a:avLst/>
          </a:prstGeom>
          <a:noFill/>
          <a:ln>
            <a:noFill/>
          </a:ln>
        </p:spPr>
      </p:pic>
      <p:pic>
        <p:nvPicPr>
          <p:cNvPr id="361" name="Google Shape;361;p25"/>
          <p:cNvPicPr preferRelativeResize="0"/>
          <p:nvPr/>
        </p:nvPicPr>
        <p:blipFill>
          <a:blip r:embed="rId4">
            <a:alphaModFix amt="42000"/>
          </a:blip>
          <a:stretch>
            <a:fillRect/>
          </a:stretch>
        </p:blipFill>
        <p:spPr>
          <a:xfrm flipH="1">
            <a:off x="7682576" y="4116025"/>
            <a:ext cx="212925" cy="212925"/>
          </a:xfrm>
          <a:prstGeom prst="rect">
            <a:avLst/>
          </a:prstGeom>
          <a:noFill/>
          <a:ln>
            <a:noFill/>
          </a:ln>
        </p:spPr>
      </p:pic>
      <p:pic>
        <p:nvPicPr>
          <p:cNvPr id="362" name="Google Shape;362;p25"/>
          <p:cNvPicPr preferRelativeResize="0"/>
          <p:nvPr/>
        </p:nvPicPr>
        <p:blipFill>
          <a:blip r:embed="rId5">
            <a:alphaModFix/>
          </a:blip>
          <a:stretch>
            <a:fillRect/>
          </a:stretch>
        </p:blipFill>
        <p:spPr>
          <a:xfrm>
            <a:off x="385425" y="2130475"/>
            <a:ext cx="3658025" cy="2884849"/>
          </a:xfrm>
          <a:prstGeom prst="rect">
            <a:avLst/>
          </a:prstGeom>
          <a:noFill/>
          <a:ln>
            <a:noFill/>
          </a:ln>
        </p:spPr>
      </p:pic>
      <p:pic>
        <p:nvPicPr>
          <p:cNvPr id="363" name="Google Shape;363;p25"/>
          <p:cNvPicPr preferRelativeResize="0"/>
          <p:nvPr/>
        </p:nvPicPr>
        <p:blipFill>
          <a:blip r:embed="rId6">
            <a:alphaModFix/>
          </a:blip>
          <a:stretch>
            <a:fillRect/>
          </a:stretch>
        </p:blipFill>
        <p:spPr>
          <a:xfrm>
            <a:off x="4952525" y="2237600"/>
            <a:ext cx="2942976" cy="209134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CE5CD"/>
        </a:solidFill>
        <a:effectLst/>
      </p:bgPr>
    </p:bg>
    <p:spTree>
      <p:nvGrpSpPr>
        <p:cNvPr id="1" name="Shape 367"/>
        <p:cNvGrpSpPr/>
        <p:nvPr/>
      </p:nvGrpSpPr>
      <p:grpSpPr>
        <a:xfrm>
          <a:off x="0" y="0"/>
          <a:ext cx="0" cy="0"/>
          <a:chOff x="0" y="0"/>
          <a:chExt cx="0" cy="0"/>
        </a:xfrm>
      </p:grpSpPr>
      <p:sp>
        <p:nvSpPr>
          <p:cNvPr id="368" name="Google Shape;368;p26"/>
          <p:cNvSpPr txBox="1">
            <a:spLocks noGrp="1"/>
          </p:cNvSpPr>
          <p:nvPr>
            <p:ph type="title"/>
          </p:nvPr>
        </p:nvSpPr>
        <p:spPr>
          <a:xfrm>
            <a:off x="1268350" y="360075"/>
            <a:ext cx="7272600" cy="42816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sz="3966">
                <a:solidFill>
                  <a:srgbClr val="000000"/>
                </a:solidFill>
                <a:latin typeface="Playfair Display"/>
                <a:ea typeface="Playfair Display"/>
                <a:cs typeface="Playfair Display"/>
                <a:sym typeface="Playfair Display"/>
              </a:rPr>
              <a:t>Relational Capacity:</a:t>
            </a:r>
            <a:endParaRPr sz="3966">
              <a:solidFill>
                <a:srgbClr val="000000"/>
              </a:solidFill>
              <a:latin typeface="Playfair Display"/>
              <a:ea typeface="Playfair Display"/>
              <a:cs typeface="Playfair Display"/>
              <a:sym typeface="Playfair Display"/>
            </a:endParaRPr>
          </a:p>
          <a:p>
            <a:pPr marL="0" lvl="0" indent="0" algn="l" rtl="0">
              <a:spcBef>
                <a:spcPts val="0"/>
              </a:spcBef>
              <a:spcAft>
                <a:spcPts val="0"/>
              </a:spcAft>
              <a:buNone/>
            </a:pPr>
            <a:endParaRPr sz="3300">
              <a:solidFill>
                <a:srgbClr val="000000"/>
              </a:solidFill>
              <a:latin typeface="Playfair Display"/>
              <a:ea typeface="Playfair Display"/>
              <a:cs typeface="Playfair Display"/>
              <a:sym typeface="Playfair Display"/>
            </a:endParaRPr>
          </a:p>
          <a:p>
            <a:pPr marL="0" lvl="0" indent="0" algn="l" rtl="0">
              <a:spcBef>
                <a:spcPts val="0"/>
              </a:spcBef>
              <a:spcAft>
                <a:spcPts val="0"/>
              </a:spcAft>
              <a:buNone/>
            </a:pPr>
            <a:r>
              <a:rPr lang="en" sz="2744">
                <a:solidFill>
                  <a:srgbClr val="000000"/>
                </a:solidFill>
                <a:latin typeface="Playfair Display"/>
                <a:ea typeface="Playfair Display"/>
                <a:cs typeface="Playfair Display"/>
                <a:sym typeface="Playfair Display"/>
              </a:rPr>
              <a:t>The ability to work together achieving cohesiveness with our mission and vision in mind as we build a team.</a:t>
            </a:r>
            <a:endParaRPr sz="2744">
              <a:solidFill>
                <a:srgbClr val="000000"/>
              </a:solidFill>
              <a:latin typeface="Playfair Display"/>
              <a:ea typeface="Playfair Display"/>
              <a:cs typeface="Playfair Display"/>
              <a:sym typeface="Playfair Display"/>
            </a:endParaRPr>
          </a:p>
          <a:p>
            <a:pPr marL="0" lvl="0" indent="0" algn="l" rtl="0">
              <a:spcBef>
                <a:spcPts val="0"/>
              </a:spcBef>
              <a:spcAft>
                <a:spcPts val="0"/>
              </a:spcAft>
              <a:buNone/>
            </a:pPr>
            <a:endParaRPr sz="2744">
              <a:solidFill>
                <a:srgbClr val="000000"/>
              </a:solidFill>
              <a:latin typeface="Playfair Display"/>
              <a:ea typeface="Playfair Display"/>
              <a:cs typeface="Playfair Display"/>
              <a:sym typeface="Playfair Display"/>
            </a:endParaRPr>
          </a:p>
          <a:p>
            <a:pPr marL="0" lvl="0" indent="0" algn="l" rtl="0">
              <a:spcBef>
                <a:spcPts val="0"/>
              </a:spcBef>
              <a:spcAft>
                <a:spcPts val="0"/>
              </a:spcAft>
              <a:buNone/>
            </a:pPr>
            <a:r>
              <a:rPr lang="en" sz="2744">
                <a:solidFill>
                  <a:srgbClr val="000000"/>
                </a:solidFill>
                <a:latin typeface="Playfair Display"/>
                <a:ea typeface="Playfair Display"/>
                <a:cs typeface="Playfair Display"/>
                <a:sym typeface="Playfair Display"/>
              </a:rPr>
              <a:t>We will learn to depend on each other to achieve our goals with trusting relationships uniting us.</a:t>
            </a:r>
            <a:endParaRPr sz="2744">
              <a:solidFill>
                <a:srgbClr val="000000"/>
              </a:solidFill>
              <a:latin typeface="Playfair Display"/>
              <a:ea typeface="Playfair Display"/>
              <a:cs typeface="Playfair Display"/>
              <a:sym typeface="Playfair Display"/>
            </a:endParaRPr>
          </a:p>
          <a:p>
            <a:pPr marL="0" lvl="0" indent="0" algn="l" rtl="0">
              <a:spcBef>
                <a:spcPts val="0"/>
              </a:spcBef>
              <a:spcAft>
                <a:spcPts val="0"/>
              </a:spcAft>
              <a:buNone/>
            </a:pPr>
            <a:endParaRPr sz="3300">
              <a:solidFill>
                <a:srgbClr val="000000"/>
              </a:solidFill>
              <a:latin typeface="Playfair Display"/>
              <a:ea typeface="Playfair Display"/>
              <a:cs typeface="Playfair Display"/>
              <a:sym typeface="Playfair Display"/>
            </a:endParaRPr>
          </a:p>
          <a:p>
            <a:pPr marL="0" lvl="0" indent="0" algn="l" rtl="0">
              <a:spcBef>
                <a:spcPts val="0"/>
              </a:spcBef>
              <a:spcAft>
                <a:spcPts val="0"/>
              </a:spcAft>
              <a:buNone/>
            </a:pPr>
            <a:endParaRPr sz="3400">
              <a:solidFill>
                <a:schemeClr val="lt2"/>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FF2CC"/>
        </a:solidFill>
        <a:effectLst/>
      </p:bgPr>
    </p:bg>
    <p:spTree>
      <p:nvGrpSpPr>
        <p:cNvPr id="1" name="Shape 372"/>
        <p:cNvGrpSpPr/>
        <p:nvPr/>
      </p:nvGrpSpPr>
      <p:grpSpPr>
        <a:xfrm>
          <a:off x="0" y="0"/>
          <a:ext cx="0" cy="0"/>
          <a:chOff x="0" y="0"/>
          <a:chExt cx="0" cy="0"/>
        </a:xfrm>
      </p:grpSpPr>
      <p:sp>
        <p:nvSpPr>
          <p:cNvPr id="373" name="Google Shape;373;p27"/>
          <p:cNvSpPr txBox="1">
            <a:spLocks noGrp="1"/>
          </p:cNvSpPr>
          <p:nvPr>
            <p:ph type="title"/>
          </p:nvPr>
        </p:nvSpPr>
        <p:spPr>
          <a:xfrm>
            <a:off x="1268350" y="360075"/>
            <a:ext cx="7272600" cy="42816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 sz="3522">
                <a:solidFill>
                  <a:srgbClr val="000000"/>
                </a:solidFill>
                <a:latin typeface="Playfair Display"/>
                <a:ea typeface="Playfair Display"/>
                <a:cs typeface="Playfair Display"/>
                <a:sym typeface="Playfair Display"/>
              </a:rPr>
              <a:t>Community Organizing Fundamentals</a:t>
            </a:r>
            <a:endParaRPr sz="3522">
              <a:solidFill>
                <a:srgbClr val="000000"/>
              </a:solidFill>
              <a:latin typeface="Playfair Display"/>
              <a:ea typeface="Playfair Display"/>
              <a:cs typeface="Playfair Display"/>
              <a:sym typeface="Playfair Display"/>
            </a:endParaRPr>
          </a:p>
          <a:p>
            <a:pPr marL="0" lvl="0" indent="0" algn="l" rtl="0">
              <a:spcBef>
                <a:spcPts val="0"/>
              </a:spcBef>
              <a:spcAft>
                <a:spcPts val="0"/>
              </a:spcAft>
              <a:buNone/>
            </a:pPr>
            <a:endParaRPr sz="3300">
              <a:solidFill>
                <a:srgbClr val="000000"/>
              </a:solidFill>
              <a:latin typeface="Playfair Display"/>
              <a:ea typeface="Playfair Display"/>
              <a:cs typeface="Playfair Display"/>
              <a:sym typeface="Playfair Display"/>
            </a:endParaRPr>
          </a:p>
          <a:p>
            <a:pPr marL="457200" lvl="0" indent="-417194" algn="l" rtl="0">
              <a:spcBef>
                <a:spcPts val="0"/>
              </a:spcBef>
              <a:spcAft>
                <a:spcPts val="0"/>
              </a:spcAft>
              <a:buClr>
                <a:srgbClr val="000000"/>
              </a:buClr>
              <a:buSzPct val="120243"/>
              <a:buFont typeface="Playfair Display"/>
              <a:buAutoNum type="arabicPeriod"/>
            </a:pPr>
            <a:r>
              <a:rPr lang="en" sz="2744">
                <a:solidFill>
                  <a:srgbClr val="000000"/>
                </a:solidFill>
                <a:latin typeface="Playfair Display"/>
                <a:ea typeface="Playfair Display"/>
                <a:cs typeface="Playfair Display"/>
                <a:sym typeface="Playfair Display"/>
              </a:rPr>
              <a:t>One on one meeting with directed agenda</a:t>
            </a:r>
            <a:endParaRPr sz="2744">
              <a:solidFill>
                <a:srgbClr val="000000"/>
              </a:solidFill>
              <a:latin typeface="Playfair Display"/>
              <a:ea typeface="Playfair Display"/>
              <a:cs typeface="Playfair Display"/>
              <a:sym typeface="Playfair Display"/>
            </a:endParaRPr>
          </a:p>
          <a:p>
            <a:pPr marL="457200" lvl="0" indent="-385444" algn="l" rtl="0">
              <a:spcBef>
                <a:spcPts val="0"/>
              </a:spcBef>
              <a:spcAft>
                <a:spcPts val="0"/>
              </a:spcAft>
              <a:buClr>
                <a:srgbClr val="000000"/>
              </a:buClr>
              <a:buSzPct val="100000"/>
              <a:buFont typeface="Playfair Display"/>
              <a:buAutoNum type="arabicPeriod"/>
            </a:pPr>
            <a:r>
              <a:rPr lang="en" sz="2744">
                <a:solidFill>
                  <a:srgbClr val="000000"/>
                </a:solidFill>
                <a:latin typeface="Playfair Display"/>
                <a:ea typeface="Playfair Display"/>
                <a:cs typeface="Playfair Display"/>
                <a:sym typeface="Playfair Display"/>
              </a:rPr>
              <a:t>Build trust</a:t>
            </a:r>
            <a:endParaRPr sz="2744">
              <a:solidFill>
                <a:srgbClr val="000000"/>
              </a:solidFill>
              <a:latin typeface="Playfair Display"/>
              <a:ea typeface="Playfair Display"/>
              <a:cs typeface="Playfair Display"/>
              <a:sym typeface="Playfair Display"/>
            </a:endParaRPr>
          </a:p>
          <a:p>
            <a:pPr marL="457200" lvl="0" indent="-385444" algn="l" rtl="0">
              <a:spcBef>
                <a:spcPts val="0"/>
              </a:spcBef>
              <a:spcAft>
                <a:spcPts val="0"/>
              </a:spcAft>
              <a:buClr>
                <a:srgbClr val="000000"/>
              </a:buClr>
              <a:buSzPct val="100000"/>
              <a:buFont typeface="Playfair Display"/>
              <a:buAutoNum type="arabicPeriod"/>
            </a:pPr>
            <a:r>
              <a:rPr lang="en" sz="2744">
                <a:solidFill>
                  <a:srgbClr val="000000"/>
                </a:solidFill>
                <a:latin typeface="Playfair Display"/>
                <a:ea typeface="Playfair Display"/>
                <a:cs typeface="Playfair Display"/>
                <a:sym typeface="Playfair Display"/>
              </a:rPr>
              <a:t>Meet people where they are</a:t>
            </a:r>
            <a:endParaRPr sz="2744">
              <a:solidFill>
                <a:srgbClr val="000000"/>
              </a:solidFill>
              <a:latin typeface="Playfair Display"/>
              <a:ea typeface="Playfair Display"/>
              <a:cs typeface="Playfair Display"/>
              <a:sym typeface="Playfair Display"/>
            </a:endParaRPr>
          </a:p>
          <a:p>
            <a:pPr marL="457200" lvl="0" indent="-385444" algn="l" rtl="0">
              <a:spcBef>
                <a:spcPts val="0"/>
              </a:spcBef>
              <a:spcAft>
                <a:spcPts val="0"/>
              </a:spcAft>
              <a:buClr>
                <a:srgbClr val="000000"/>
              </a:buClr>
              <a:buSzPct val="100000"/>
              <a:buFont typeface="Playfair Display"/>
              <a:buAutoNum type="arabicPeriod"/>
            </a:pPr>
            <a:r>
              <a:rPr lang="en" sz="2744">
                <a:solidFill>
                  <a:srgbClr val="000000"/>
                </a:solidFill>
                <a:latin typeface="Playfair Display"/>
                <a:ea typeface="Playfair Display"/>
                <a:cs typeface="Playfair Display"/>
                <a:sym typeface="Playfair Display"/>
              </a:rPr>
              <a:t>Create a community within a community</a:t>
            </a:r>
            <a:endParaRPr sz="2744">
              <a:solidFill>
                <a:srgbClr val="000000"/>
              </a:solidFill>
              <a:latin typeface="Playfair Display"/>
              <a:ea typeface="Playfair Display"/>
              <a:cs typeface="Playfair Display"/>
              <a:sym typeface="Playfair Display"/>
            </a:endParaRPr>
          </a:p>
          <a:p>
            <a:pPr marL="457200" lvl="0" indent="-385444" algn="l" rtl="0">
              <a:spcBef>
                <a:spcPts val="0"/>
              </a:spcBef>
              <a:spcAft>
                <a:spcPts val="0"/>
              </a:spcAft>
              <a:buClr>
                <a:srgbClr val="000000"/>
              </a:buClr>
              <a:buSzPct val="100000"/>
              <a:buFont typeface="Playfair Display"/>
              <a:buAutoNum type="arabicPeriod"/>
            </a:pPr>
            <a:r>
              <a:rPr lang="en" sz="2744">
                <a:solidFill>
                  <a:srgbClr val="000000"/>
                </a:solidFill>
                <a:latin typeface="Playfair Display"/>
                <a:ea typeface="Playfair Display"/>
                <a:cs typeface="Playfair Display"/>
                <a:sym typeface="Playfair Display"/>
              </a:rPr>
              <a:t>Take the experiences that are represented and move on to policy.</a:t>
            </a:r>
            <a:endParaRPr sz="2744">
              <a:solidFill>
                <a:srgbClr val="000000"/>
              </a:solidFill>
              <a:latin typeface="Playfair Display"/>
              <a:ea typeface="Playfair Display"/>
              <a:cs typeface="Playfair Display"/>
              <a:sym typeface="Playfair Display"/>
            </a:endParaRPr>
          </a:p>
          <a:p>
            <a:pPr marL="0" lvl="0" indent="0" algn="l" rtl="0">
              <a:spcBef>
                <a:spcPts val="0"/>
              </a:spcBef>
              <a:spcAft>
                <a:spcPts val="0"/>
              </a:spcAft>
              <a:buNone/>
            </a:pPr>
            <a:endParaRPr sz="3400">
              <a:solidFill>
                <a:schemeClr val="lt2"/>
              </a:solidFill>
            </a:endParaRPr>
          </a:p>
        </p:txBody>
      </p:sp>
      <p:pic>
        <p:nvPicPr>
          <p:cNvPr id="374" name="Google Shape;374;p27"/>
          <p:cNvPicPr preferRelativeResize="0"/>
          <p:nvPr/>
        </p:nvPicPr>
        <p:blipFill>
          <a:blip r:embed="rId3">
            <a:alphaModFix amt="42000"/>
          </a:blip>
          <a:stretch>
            <a:fillRect/>
          </a:stretch>
        </p:blipFill>
        <p:spPr>
          <a:xfrm flipH="1">
            <a:off x="7682576" y="4116025"/>
            <a:ext cx="212925" cy="2129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78"/>
        <p:cNvGrpSpPr/>
        <p:nvPr/>
      </p:nvGrpSpPr>
      <p:grpSpPr>
        <a:xfrm>
          <a:off x="0" y="0"/>
          <a:ext cx="0" cy="0"/>
          <a:chOff x="0" y="0"/>
          <a:chExt cx="0" cy="0"/>
        </a:xfrm>
      </p:grpSpPr>
      <p:sp>
        <p:nvSpPr>
          <p:cNvPr id="379" name="Google Shape;379;p28"/>
          <p:cNvSpPr txBox="1">
            <a:spLocks noGrp="1"/>
          </p:cNvSpPr>
          <p:nvPr>
            <p:ph type="subTitle" idx="1"/>
          </p:nvPr>
        </p:nvSpPr>
        <p:spPr>
          <a:xfrm>
            <a:off x="1172650" y="653700"/>
            <a:ext cx="3138000" cy="3836100"/>
          </a:xfrm>
          <a:prstGeom prst="rect">
            <a:avLst/>
          </a:prstGeom>
        </p:spPr>
        <p:txBody>
          <a:bodyPr spcFirstLastPara="1" wrap="square" lIns="91425" tIns="91425" rIns="91425" bIns="91425" anchor="ctr" anchorCtr="0">
            <a:normAutofit lnSpcReduction="10000"/>
          </a:bodyPr>
          <a:lstStyle/>
          <a:p>
            <a:pPr marL="0" lvl="0" indent="0" algn="l" rtl="0">
              <a:lnSpc>
                <a:spcPct val="115000"/>
              </a:lnSpc>
              <a:spcBef>
                <a:spcPts val="0"/>
              </a:spcBef>
              <a:spcAft>
                <a:spcPts val="0"/>
              </a:spcAft>
              <a:buNone/>
            </a:pPr>
            <a:r>
              <a:rPr lang="en" sz="3000" b="1">
                <a:solidFill>
                  <a:schemeClr val="dk1"/>
                </a:solidFill>
              </a:rPr>
              <a:t>Meet Marcos.</a:t>
            </a:r>
            <a:endParaRPr sz="3000" b="1">
              <a:solidFill>
                <a:schemeClr val="dk1"/>
              </a:solidFill>
            </a:endParaRPr>
          </a:p>
          <a:p>
            <a:pPr marL="0" lvl="0" indent="0" algn="l" rtl="0">
              <a:lnSpc>
                <a:spcPct val="115000"/>
              </a:lnSpc>
              <a:spcBef>
                <a:spcPts val="1600"/>
              </a:spcBef>
              <a:spcAft>
                <a:spcPts val="0"/>
              </a:spcAft>
              <a:buNone/>
            </a:pPr>
            <a:r>
              <a:rPr lang="en" sz="1800"/>
              <a:t>He recently opened a camera shop near the Louvre in Paris. </a:t>
            </a:r>
            <a:endParaRPr sz="1800"/>
          </a:p>
          <a:p>
            <a:pPr marL="0" lvl="0" indent="0" algn="l" rtl="0">
              <a:lnSpc>
                <a:spcPct val="115000"/>
              </a:lnSpc>
              <a:spcBef>
                <a:spcPts val="1600"/>
              </a:spcBef>
              <a:spcAft>
                <a:spcPts val="1600"/>
              </a:spcAft>
              <a:buNone/>
            </a:pPr>
            <a:r>
              <a:rPr lang="en" sz="1800"/>
              <a:t>Visitors to his store, mostly tourists, speak many different languages making anything beyond a simple transaction a challenge.</a:t>
            </a:r>
            <a:endParaRPr sz="1800"/>
          </a:p>
        </p:txBody>
      </p:sp>
      <p:grpSp>
        <p:nvGrpSpPr>
          <p:cNvPr id="380" name="Google Shape;380;p28"/>
          <p:cNvGrpSpPr/>
          <p:nvPr/>
        </p:nvGrpSpPr>
        <p:grpSpPr>
          <a:xfrm>
            <a:off x="6781554" y="2464025"/>
            <a:ext cx="1783576" cy="2537076"/>
            <a:chOff x="6803275" y="395363"/>
            <a:chExt cx="2212050" cy="2537076"/>
          </a:xfrm>
        </p:grpSpPr>
        <p:pic>
          <p:nvPicPr>
            <p:cNvPr id="381" name="Google Shape;381;p28"/>
            <p:cNvPicPr preferRelativeResize="0"/>
            <p:nvPr/>
          </p:nvPicPr>
          <p:blipFill>
            <a:blip r:embed="rId3">
              <a:alphaModFix/>
            </a:blip>
            <a:stretch>
              <a:fillRect/>
            </a:stretch>
          </p:blipFill>
          <p:spPr>
            <a:xfrm>
              <a:off x="6803275" y="427445"/>
              <a:ext cx="2212050" cy="2504994"/>
            </a:xfrm>
            <a:prstGeom prst="rect">
              <a:avLst/>
            </a:prstGeom>
            <a:noFill/>
            <a:ln>
              <a:noFill/>
            </a:ln>
          </p:spPr>
        </p:pic>
        <p:pic>
          <p:nvPicPr>
            <p:cNvPr id="382" name="Google Shape;382;p28" descr="Piece of duct tape sticking a note to the slide"/>
            <p:cNvPicPr preferRelativeResize="0"/>
            <p:nvPr/>
          </p:nvPicPr>
          <p:blipFill rotWithShape="1">
            <a:blip r:embed="rId4">
              <a:alphaModFix/>
            </a:blip>
            <a:srcRect l="9244" t="5926" r="2118" b="10011"/>
            <a:stretch/>
          </p:blipFill>
          <p:spPr>
            <a:xfrm rot="154826">
              <a:off x="7370663" y="419419"/>
              <a:ext cx="1077273" cy="382687"/>
            </a:xfrm>
            <a:prstGeom prst="rect">
              <a:avLst/>
            </a:prstGeom>
            <a:noFill/>
            <a:ln>
              <a:noFill/>
            </a:ln>
          </p:spPr>
        </p:pic>
        <p:sp>
          <p:nvSpPr>
            <p:cNvPr id="383" name="Google Shape;383;p28"/>
            <p:cNvSpPr txBox="1"/>
            <p:nvPr/>
          </p:nvSpPr>
          <p:spPr>
            <a:xfrm>
              <a:off x="6944800" y="684231"/>
              <a:ext cx="1929000" cy="2004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latin typeface="Raleway"/>
                  <a:ea typeface="Raleway"/>
                  <a:cs typeface="Raleway"/>
                  <a:sym typeface="Raleway"/>
                </a:rPr>
                <a:t>Tip</a:t>
              </a:r>
              <a:endParaRPr b="1">
                <a:solidFill>
                  <a:schemeClr val="dk1"/>
                </a:solidFill>
                <a:latin typeface="Raleway"/>
                <a:ea typeface="Raleway"/>
                <a:cs typeface="Raleway"/>
                <a:sym typeface="Raleway"/>
              </a:endParaRPr>
            </a:p>
            <a:p>
              <a:pPr marL="0" lvl="0" indent="0" algn="l" rtl="0">
                <a:spcBef>
                  <a:spcPts val="800"/>
                </a:spcBef>
                <a:spcAft>
                  <a:spcPts val="800"/>
                </a:spcAft>
                <a:buNone/>
              </a:pPr>
              <a:r>
                <a:rPr lang="en" sz="1200">
                  <a:solidFill>
                    <a:schemeClr val="dk2"/>
                  </a:solidFill>
                  <a:latin typeface="Raleway"/>
                  <a:ea typeface="Raleway"/>
                  <a:cs typeface="Raleway"/>
                  <a:sym typeface="Raleway"/>
                </a:rPr>
                <a:t>If one example isn’t sufficient to help people understand the breadth of your idea, pick a couple of examples.</a:t>
              </a:r>
              <a:endParaRPr sz="1200" b="1">
                <a:solidFill>
                  <a:schemeClr val="dk1"/>
                </a:solidFill>
                <a:latin typeface="Raleway"/>
                <a:ea typeface="Raleway"/>
                <a:cs typeface="Raleway"/>
                <a:sym typeface="Raleway"/>
              </a:endParaRPr>
            </a:p>
          </p:txBody>
        </p:sp>
      </p:grpSp>
      <p:sp>
        <p:nvSpPr>
          <p:cNvPr id="384" name="Google Shape;384;p28"/>
          <p:cNvSpPr txBox="1"/>
          <p:nvPr/>
        </p:nvSpPr>
        <p:spPr>
          <a:xfrm>
            <a:off x="283100" y="4654975"/>
            <a:ext cx="6244200" cy="257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i="1">
                <a:solidFill>
                  <a:schemeClr val="lt2"/>
                </a:solidFill>
                <a:latin typeface="Lato"/>
                <a:ea typeface="Lato"/>
                <a:cs typeface="Lato"/>
                <a:sym typeface="Lato"/>
              </a:rPr>
              <a:t>Story for illustration purposes only</a:t>
            </a:r>
            <a:endParaRPr sz="1200" i="1">
              <a:solidFill>
                <a:schemeClr val="lt2"/>
              </a:solidFill>
              <a:latin typeface="Lato"/>
              <a:ea typeface="Lato"/>
              <a:cs typeface="Lato"/>
              <a:sym typeface="Lato"/>
            </a:endParaRPr>
          </a:p>
        </p:txBody>
      </p:sp>
      <p:pic>
        <p:nvPicPr>
          <p:cNvPr id="385" name="Google Shape;385;p28"/>
          <p:cNvPicPr preferRelativeResize="0"/>
          <p:nvPr/>
        </p:nvPicPr>
        <p:blipFill>
          <a:blip r:embed="rId5">
            <a:alphaModFix/>
          </a:blip>
          <a:stretch>
            <a:fillRect/>
          </a:stretch>
        </p:blipFill>
        <p:spPr>
          <a:xfrm>
            <a:off x="478875" y="264700"/>
            <a:ext cx="8086050" cy="46479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390" name="Google Shape;390;p29"/>
          <p:cNvSpPr txBox="1">
            <a:spLocks noGrp="1"/>
          </p:cNvSpPr>
          <p:nvPr>
            <p:ph type="title"/>
          </p:nvPr>
        </p:nvSpPr>
        <p:spPr>
          <a:xfrm>
            <a:off x="550650" y="360075"/>
            <a:ext cx="7990200" cy="43779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sz="3300">
                <a:solidFill>
                  <a:srgbClr val="000000"/>
                </a:solidFill>
                <a:latin typeface="Playfair Display"/>
                <a:ea typeface="Playfair Display"/>
                <a:cs typeface="Playfair Display"/>
                <a:sym typeface="Playfair Display"/>
              </a:rPr>
              <a:t>Public vs. Private relationships</a:t>
            </a:r>
            <a:endParaRPr sz="3300">
              <a:solidFill>
                <a:srgbClr val="000000"/>
              </a:solidFill>
              <a:latin typeface="Playfair Display"/>
              <a:ea typeface="Playfair Display"/>
              <a:cs typeface="Playfair Display"/>
              <a:sym typeface="Playfair Display"/>
            </a:endParaRPr>
          </a:p>
          <a:p>
            <a:pPr marL="0" lvl="0" indent="0" algn="l" rtl="0">
              <a:spcBef>
                <a:spcPts val="0"/>
              </a:spcBef>
              <a:spcAft>
                <a:spcPts val="0"/>
              </a:spcAft>
              <a:buNone/>
            </a:pPr>
            <a:endParaRPr sz="3300">
              <a:solidFill>
                <a:srgbClr val="000000"/>
              </a:solidFill>
              <a:latin typeface="Playfair Display"/>
              <a:ea typeface="Playfair Display"/>
              <a:cs typeface="Playfair Display"/>
              <a:sym typeface="Playfair Display"/>
            </a:endParaRPr>
          </a:p>
          <a:p>
            <a:pPr marL="0" lvl="0" indent="0" algn="l" rtl="0">
              <a:spcBef>
                <a:spcPts val="0"/>
              </a:spcBef>
              <a:spcAft>
                <a:spcPts val="0"/>
              </a:spcAft>
              <a:buNone/>
            </a:pPr>
            <a:r>
              <a:rPr lang="en" sz="3300">
                <a:solidFill>
                  <a:srgbClr val="000000"/>
                </a:solidFill>
                <a:latin typeface="Playfair Display"/>
                <a:ea typeface="Playfair Display"/>
                <a:cs typeface="Playfair Display"/>
                <a:sym typeface="Playfair Display"/>
              </a:rPr>
              <a:t>What is the difference and how do you develop one?</a:t>
            </a:r>
            <a:endParaRPr sz="3300">
              <a:solidFill>
                <a:srgbClr val="000000"/>
              </a:solidFill>
              <a:latin typeface="Playfair Display"/>
              <a:ea typeface="Playfair Display"/>
              <a:cs typeface="Playfair Display"/>
              <a:sym typeface="Playfair Display"/>
            </a:endParaRPr>
          </a:p>
          <a:p>
            <a:pPr marL="0" lvl="0" indent="0" algn="l" rtl="0">
              <a:spcBef>
                <a:spcPts val="0"/>
              </a:spcBef>
              <a:spcAft>
                <a:spcPts val="0"/>
              </a:spcAft>
              <a:buNone/>
            </a:pPr>
            <a:endParaRPr sz="3300">
              <a:solidFill>
                <a:srgbClr val="000000"/>
              </a:solidFill>
              <a:latin typeface="Playfair Display"/>
              <a:ea typeface="Playfair Display"/>
              <a:cs typeface="Playfair Display"/>
              <a:sym typeface="Playfair Display"/>
            </a:endParaRPr>
          </a:p>
          <a:p>
            <a:pPr marL="0" lvl="0" indent="0" algn="l" rtl="0">
              <a:spcBef>
                <a:spcPts val="0"/>
              </a:spcBef>
              <a:spcAft>
                <a:spcPts val="0"/>
              </a:spcAft>
              <a:buNone/>
            </a:pPr>
            <a:endParaRPr sz="3400">
              <a:solidFill>
                <a:schemeClr val="lt2"/>
              </a:solidFill>
            </a:endParaRPr>
          </a:p>
        </p:txBody>
      </p:sp>
      <p:pic>
        <p:nvPicPr>
          <p:cNvPr id="391" name="Google Shape;391;p29"/>
          <p:cNvPicPr preferRelativeResize="0"/>
          <p:nvPr/>
        </p:nvPicPr>
        <p:blipFill>
          <a:blip r:embed="rId3">
            <a:alphaModFix amt="54000"/>
          </a:blip>
          <a:stretch>
            <a:fillRect/>
          </a:stretch>
        </p:blipFill>
        <p:spPr>
          <a:xfrm>
            <a:off x="6743363" y="3176813"/>
            <a:ext cx="2091350" cy="2091350"/>
          </a:xfrm>
          <a:prstGeom prst="rect">
            <a:avLst/>
          </a:prstGeom>
          <a:noFill/>
          <a:ln>
            <a:noFill/>
          </a:ln>
        </p:spPr>
      </p:pic>
      <p:pic>
        <p:nvPicPr>
          <p:cNvPr id="392" name="Google Shape;392;p29"/>
          <p:cNvPicPr preferRelativeResize="0"/>
          <p:nvPr/>
        </p:nvPicPr>
        <p:blipFill>
          <a:blip r:embed="rId4">
            <a:alphaModFix amt="42000"/>
          </a:blip>
          <a:stretch>
            <a:fillRect/>
          </a:stretch>
        </p:blipFill>
        <p:spPr>
          <a:xfrm flipH="1">
            <a:off x="7682576" y="4116025"/>
            <a:ext cx="212925" cy="212925"/>
          </a:xfrm>
          <a:prstGeom prst="rect">
            <a:avLst/>
          </a:prstGeom>
          <a:noFill/>
          <a:ln>
            <a:noFill/>
          </a:ln>
        </p:spPr>
      </p:pic>
      <p:pic>
        <p:nvPicPr>
          <p:cNvPr id="393" name="Google Shape;393;p29"/>
          <p:cNvPicPr preferRelativeResize="0"/>
          <p:nvPr/>
        </p:nvPicPr>
        <p:blipFill>
          <a:blip r:embed="rId5">
            <a:alphaModFix/>
          </a:blip>
          <a:stretch>
            <a:fillRect/>
          </a:stretch>
        </p:blipFill>
        <p:spPr>
          <a:xfrm>
            <a:off x="385425" y="2130475"/>
            <a:ext cx="3658025" cy="2884849"/>
          </a:xfrm>
          <a:prstGeom prst="rect">
            <a:avLst/>
          </a:prstGeom>
          <a:noFill/>
          <a:ln>
            <a:noFill/>
          </a:ln>
        </p:spPr>
      </p:pic>
      <p:pic>
        <p:nvPicPr>
          <p:cNvPr id="394" name="Google Shape;394;p29"/>
          <p:cNvPicPr preferRelativeResize="0"/>
          <p:nvPr/>
        </p:nvPicPr>
        <p:blipFill>
          <a:blip r:embed="rId6">
            <a:alphaModFix/>
          </a:blip>
          <a:stretch>
            <a:fillRect/>
          </a:stretch>
        </p:blipFill>
        <p:spPr>
          <a:xfrm>
            <a:off x="152400" y="152400"/>
            <a:ext cx="8870675" cy="48629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Google Shape;399;p30"/>
          <p:cNvSpPr txBox="1">
            <a:spLocks noGrp="1"/>
          </p:cNvSpPr>
          <p:nvPr>
            <p:ph type="title"/>
          </p:nvPr>
        </p:nvSpPr>
        <p:spPr>
          <a:xfrm>
            <a:off x="824000" y="763600"/>
            <a:ext cx="7317000" cy="357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500" dirty="0"/>
              <a:t>We will model the process for the one on one meeting using the Stick Figure Worksheet.</a:t>
            </a:r>
            <a:endParaRPr sz="2500" dirty="0"/>
          </a:p>
          <a:p>
            <a:pPr marL="0" lvl="0" indent="0" algn="l" rtl="0">
              <a:spcBef>
                <a:spcPts val="1000"/>
              </a:spcBef>
              <a:spcAft>
                <a:spcPts val="0"/>
              </a:spcAft>
              <a:buNone/>
            </a:pPr>
            <a:endParaRPr sz="2500" dirty="0"/>
          </a:p>
          <a:p>
            <a:pPr marL="0" lvl="0" indent="0" algn="l" rtl="0">
              <a:spcBef>
                <a:spcPts val="1000"/>
              </a:spcBef>
              <a:spcAft>
                <a:spcPts val="0"/>
              </a:spcAft>
              <a:buNone/>
            </a:pPr>
            <a:r>
              <a:rPr lang="en" sz="2500" dirty="0"/>
              <a:t>Next, you will fill it out on your own notes about yourself.</a:t>
            </a:r>
            <a:endParaRPr sz="2500" dirty="0"/>
          </a:p>
          <a:p>
            <a:pPr marL="0" lvl="0" indent="0" algn="l" rtl="0">
              <a:spcBef>
                <a:spcPts val="1000"/>
              </a:spcBef>
              <a:spcAft>
                <a:spcPts val="0"/>
              </a:spcAft>
              <a:buNone/>
            </a:pPr>
            <a:endParaRPr sz="2500" dirty="0"/>
          </a:p>
          <a:p>
            <a:pPr marL="0" lvl="0" indent="0" algn="l" rtl="0">
              <a:spcBef>
                <a:spcPts val="1000"/>
              </a:spcBef>
              <a:spcAft>
                <a:spcPts val="1000"/>
              </a:spcAft>
              <a:buNone/>
            </a:pPr>
            <a:r>
              <a:rPr lang="en" sz="2500" dirty="0"/>
              <a:t>Then, you will meet with another Resident Council member to gather information about them.</a:t>
            </a:r>
            <a:endParaRPr sz="250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04" name="Google Shape;404;p31"/>
          <p:cNvSpPr txBox="1">
            <a:spLocks noGrp="1"/>
          </p:cNvSpPr>
          <p:nvPr>
            <p:ph type="title"/>
          </p:nvPr>
        </p:nvSpPr>
        <p:spPr>
          <a:xfrm rot="10800000" flipH="1">
            <a:off x="1315100" y="252375"/>
            <a:ext cx="7225800" cy="1077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endParaRPr sz="3300">
              <a:solidFill>
                <a:srgbClr val="000000"/>
              </a:solidFill>
              <a:latin typeface="Playfair Display"/>
              <a:ea typeface="Playfair Display"/>
              <a:cs typeface="Playfair Display"/>
              <a:sym typeface="Playfair Display"/>
            </a:endParaRPr>
          </a:p>
          <a:p>
            <a:pPr marL="0" lvl="0" indent="0" algn="l" rtl="0">
              <a:spcBef>
                <a:spcPts val="0"/>
              </a:spcBef>
              <a:spcAft>
                <a:spcPts val="0"/>
              </a:spcAft>
              <a:buNone/>
            </a:pPr>
            <a:endParaRPr sz="3300">
              <a:solidFill>
                <a:srgbClr val="000000"/>
              </a:solidFill>
              <a:latin typeface="Playfair Display"/>
              <a:ea typeface="Playfair Display"/>
              <a:cs typeface="Playfair Display"/>
              <a:sym typeface="Playfair Display"/>
            </a:endParaRPr>
          </a:p>
          <a:p>
            <a:pPr marL="0" lvl="0" indent="0" algn="l" rtl="0">
              <a:spcBef>
                <a:spcPts val="0"/>
              </a:spcBef>
              <a:spcAft>
                <a:spcPts val="0"/>
              </a:spcAft>
              <a:buNone/>
            </a:pPr>
            <a:endParaRPr sz="3400">
              <a:solidFill>
                <a:schemeClr val="lt2"/>
              </a:solidFill>
            </a:endParaRPr>
          </a:p>
        </p:txBody>
      </p:sp>
      <p:pic>
        <p:nvPicPr>
          <p:cNvPr id="405" name="Google Shape;405;p31"/>
          <p:cNvPicPr preferRelativeResize="0"/>
          <p:nvPr/>
        </p:nvPicPr>
        <p:blipFill>
          <a:blip r:embed="rId3">
            <a:alphaModFix amt="54000"/>
          </a:blip>
          <a:stretch>
            <a:fillRect/>
          </a:stretch>
        </p:blipFill>
        <p:spPr>
          <a:xfrm>
            <a:off x="6743363" y="3176813"/>
            <a:ext cx="2091350" cy="2091350"/>
          </a:xfrm>
          <a:prstGeom prst="rect">
            <a:avLst/>
          </a:prstGeom>
          <a:noFill/>
          <a:ln>
            <a:noFill/>
          </a:ln>
        </p:spPr>
      </p:pic>
      <p:pic>
        <p:nvPicPr>
          <p:cNvPr id="406" name="Google Shape;406;p31"/>
          <p:cNvPicPr preferRelativeResize="0"/>
          <p:nvPr/>
        </p:nvPicPr>
        <p:blipFill>
          <a:blip r:embed="rId4">
            <a:alphaModFix amt="42000"/>
          </a:blip>
          <a:stretch>
            <a:fillRect/>
          </a:stretch>
        </p:blipFill>
        <p:spPr>
          <a:xfrm flipH="1">
            <a:off x="7682576" y="4116025"/>
            <a:ext cx="212925" cy="212925"/>
          </a:xfrm>
          <a:prstGeom prst="rect">
            <a:avLst/>
          </a:prstGeom>
          <a:noFill/>
          <a:ln>
            <a:noFill/>
          </a:ln>
        </p:spPr>
      </p:pic>
      <p:pic>
        <p:nvPicPr>
          <p:cNvPr id="407" name="Google Shape;407;p31"/>
          <p:cNvPicPr preferRelativeResize="0"/>
          <p:nvPr/>
        </p:nvPicPr>
        <p:blipFill>
          <a:blip r:embed="rId5">
            <a:alphaModFix/>
          </a:blip>
          <a:stretch>
            <a:fillRect/>
          </a:stretch>
        </p:blipFill>
        <p:spPr>
          <a:xfrm>
            <a:off x="2030550" y="0"/>
            <a:ext cx="5104825" cy="514349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6B26B"/>
        </a:solidFill>
        <a:effectLst/>
      </p:bgPr>
    </p:bg>
    <p:spTree>
      <p:nvGrpSpPr>
        <p:cNvPr id="1" name="Shape 281"/>
        <p:cNvGrpSpPr/>
        <p:nvPr/>
      </p:nvGrpSpPr>
      <p:grpSpPr>
        <a:xfrm>
          <a:off x="0" y="0"/>
          <a:ext cx="0" cy="0"/>
          <a:chOff x="0" y="0"/>
          <a:chExt cx="0" cy="0"/>
        </a:xfrm>
      </p:grpSpPr>
      <p:sp>
        <p:nvSpPr>
          <p:cNvPr id="282" name="Google Shape;282;p14"/>
          <p:cNvSpPr txBox="1">
            <a:spLocks noGrp="1"/>
          </p:cNvSpPr>
          <p:nvPr>
            <p:ph type="ctrTitle"/>
          </p:nvPr>
        </p:nvSpPr>
        <p:spPr>
          <a:xfrm>
            <a:off x="271500" y="1086025"/>
            <a:ext cx="5731800" cy="24006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sz="3900"/>
              <a:t>Community Organizing</a:t>
            </a:r>
            <a:endParaRPr sz="3900"/>
          </a:p>
          <a:p>
            <a:pPr marL="0" lvl="0" indent="0" algn="l" rtl="0">
              <a:spcBef>
                <a:spcPts val="0"/>
              </a:spcBef>
              <a:spcAft>
                <a:spcPts val="0"/>
              </a:spcAft>
              <a:buNone/>
            </a:pPr>
            <a:r>
              <a:rPr lang="en" sz="3300"/>
              <a:t>Resident Council</a:t>
            </a:r>
            <a:endParaRPr sz="3300"/>
          </a:p>
          <a:p>
            <a:pPr marL="0" lvl="0" indent="0" algn="l" rtl="0">
              <a:spcBef>
                <a:spcPts val="0"/>
              </a:spcBef>
              <a:spcAft>
                <a:spcPts val="0"/>
              </a:spcAft>
              <a:buNone/>
            </a:pPr>
            <a:r>
              <a:rPr lang="en" sz="3300"/>
              <a:t>Training Module 2</a:t>
            </a:r>
            <a:endParaRPr sz="3300"/>
          </a:p>
        </p:txBody>
      </p:sp>
      <p:sp>
        <p:nvSpPr>
          <p:cNvPr id="283" name="Google Shape;283;p14"/>
          <p:cNvSpPr txBox="1">
            <a:spLocks noGrp="1"/>
          </p:cNvSpPr>
          <p:nvPr>
            <p:ph type="subTitle" idx="1"/>
          </p:nvPr>
        </p:nvSpPr>
        <p:spPr>
          <a:xfrm>
            <a:off x="824000" y="3596300"/>
            <a:ext cx="5445300" cy="695400"/>
          </a:xfrm>
          <a:prstGeom prst="rect">
            <a:avLst/>
          </a:prstGeom>
        </p:spPr>
        <p:txBody>
          <a:bodyPr spcFirstLastPara="1" wrap="square" lIns="91425" tIns="91425" rIns="91425" bIns="91425" anchor="t" anchorCtr="0">
            <a:normAutofit fontScale="70000" lnSpcReduction="10000"/>
          </a:bodyPr>
          <a:lstStyle/>
          <a:p>
            <a:pPr marL="0" lvl="0" indent="0" algn="l" rtl="0">
              <a:spcBef>
                <a:spcPts val="0"/>
              </a:spcBef>
              <a:spcAft>
                <a:spcPts val="0"/>
              </a:spcAft>
              <a:buNone/>
            </a:pPr>
            <a:r>
              <a:rPr lang="en" sz="2400" b="1">
                <a:solidFill>
                  <a:srgbClr val="000000"/>
                </a:solidFill>
              </a:rPr>
              <a:t>Mike Espinoza, TCM</a:t>
            </a:r>
            <a:endParaRPr sz="2400" b="1">
              <a:solidFill>
                <a:srgbClr val="000000"/>
              </a:solidFill>
            </a:endParaRPr>
          </a:p>
          <a:p>
            <a:pPr marL="0" lvl="0" indent="0" algn="l" rtl="0">
              <a:spcBef>
                <a:spcPts val="0"/>
              </a:spcBef>
              <a:spcAft>
                <a:spcPts val="0"/>
              </a:spcAft>
              <a:buNone/>
            </a:pPr>
            <a:r>
              <a:rPr lang="en" sz="2400" b="1">
                <a:solidFill>
                  <a:srgbClr val="000000"/>
                </a:solidFill>
              </a:rPr>
              <a:t>Hope Flint, West Fresno Family Resource Center</a:t>
            </a:r>
            <a:endParaRPr sz="2400" b="1">
              <a:solidFill>
                <a:srgbClr val="000000"/>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11"/>
        <p:cNvGrpSpPr/>
        <p:nvPr/>
      </p:nvGrpSpPr>
      <p:grpSpPr>
        <a:xfrm>
          <a:off x="0" y="0"/>
          <a:ext cx="0" cy="0"/>
          <a:chOff x="0" y="0"/>
          <a:chExt cx="0" cy="0"/>
        </a:xfrm>
      </p:grpSpPr>
      <p:sp>
        <p:nvSpPr>
          <p:cNvPr id="412" name="Google Shape;412;p32"/>
          <p:cNvSpPr txBox="1">
            <a:spLocks noGrp="1"/>
          </p:cNvSpPr>
          <p:nvPr>
            <p:ph type="body" idx="1"/>
          </p:nvPr>
        </p:nvSpPr>
        <p:spPr>
          <a:xfrm>
            <a:off x="4691000" y="0"/>
            <a:ext cx="4175700" cy="4815900"/>
          </a:xfrm>
          <a:prstGeom prst="rect">
            <a:avLst/>
          </a:prstGeom>
        </p:spPr>
        <p:txBody>
          <a:bodyPr spcFirstLastPara="1" wrap="square" lIns="91425" tIns="91425" rIns="91425" bIns="91425" anchor="ctr" anchorCtr="0">
            <a:normAutofit fontScale="92500" lnSpcReduction="20000"/>
          </a:bodyPr>
          <a:lstStyle/>
          <a:p>
            <a:pPr marL="0" lvl="0" indent="0" algn="l" rtl="0">
              <a:spcBef>
                <a:spcPts val="0"/>
              </a:spcBef>
              <a:spcAft>
                <a:spcPts val="0"/>
              </a:spcAft>
              <a:buNone/>
            </a:pPr>
            <a:r>
              <a:rPr lang="en" sz="3000" b="1" dirty="0">
                <a:solidFill>
                  <a:schemeClr val="dk1"/>
                </a:solidFill>
              </a:rPr>
              <a:t>Create a Community within a community</a:t>
            </a:r>
            <a:endParaRPr sz="3000" b="1" dirty="0">
              <a:solidFill>
                <a:schemeClr val="dk1"/>
              </a:solidFill>
            </a:endParaRPr>
          </a:p>
          <a:p>
            <a:pPr marL="0" lvl="0" indent="0" algn="l" rtl="0">
              <a:spcBef>
                <a:spcPts val="1600"/>
              </a:spcBef>
              <a:spcAft>
                <a:spcPts val="0"/>
              </a:spcAft>
              <a:buNone/>
            </a:pPr>
            <a:endParaRPr sz="3000" b="1" dirty="0">
              <a:solidFill>
                <a:schemeClr val="dk1"/>
              </a:solidFill>
            </a:endParaRPr>
          </a:p>
          <a:p>
            <a:pPr marL="0" lvl="0" indent="0" algn="l" rtl="0">
              <a:spcBef>
                <a:spcPts val="1600"/>
              </a:spcBef>
              <a:spcAft>
                <a:spcPts val="0"/>
              </a:spcAft>
              <a:buNone/>
            </a:pPr>
            <a:endParaRPr sz="3000" b="1" dirty="0">
              <a:solidFill>
                <a:schemeClr val="dk1"/>
              </a:solidFill>
            </a:endParaRPr>
          </a:p>
          <a:p>
            <a:pPr marL="0" lvl="0" indent="0" algn="l" rtl="0">
              <a:spcBef>
                <a:spcPts val="1600"/>
              </a:spcBef>
              <a:spcAft>
                <a:spcPts val="0"/>
              </a:spcAft>
              <a:buNone/>
            </a:pPr>
            <a:endParaRPr sz="3000" b="1" dirty="0">
              <a:solidFill>
                <a:schemeClr val="dk1"/>
              </a:solidFill>
            </a:endParaRPr>
          </a:p>
          <a:p>
            <a:pPr marL="0" lvl="0" indent="0" algn="l" rtl="0">
              <a:spcBef>
                <a:spcPts val="1600"/>
              </a:spcBef>
              <a:spcAft>
                <a:spcPts val="0"/>
              </a:spcAft>
              <a:buNone/>
            </a:pPr>
            <a:endParaRPr sz="3000" b="1" dirty="0">
              <a:solidFill>
                <a:schemeClr val="dk1"/>
              </a:solidFill>
            </a:endParaRPr>
          </a:p>
          <a:p>
            <a:pPr marL="0" lvl="0" indent="0" algn="l" rtl="0">
              <a:spcBef>
                <a:spcPts val="1600"/>
              </a:spcBef>
              <a:spcAft>
                <a:spcPts val="0"/>
              </a:spcAft>
              <a:buClr>
                <a:schemeClr val="dk2"/>
              </a:buClr>
              <a:buSzPct val="45195"/>
              <a:buFont typeface="Arial"/>
              <a:buNone/>
            </a:pPr>
            <a:r>
              <a:rPr lang="en" sz="2433" b="1" dirty="0">
                <a:solidFill>
                  <a:srgbClr val="000000"/>
                </a:solidFill>
              </a:rPr>
              <a:t>This can be done when you meet the needs of all stakeholders. </a:t>
            </a:r>
            <a:endParaRPr sz="2433" b="1" dirty="0">
              <a:solidFill>
                <a:srgbClr val="000000"/>
              </a:solidFill>
            </a:endParaRPr>
          </a:p>
          <a:p>
            <a:pPr marL="0" lvl="0" indent="0" algn="l" rtl="0">
              <a:spcBef>
                <a:spcPts val="1200"/>
              </a:spcBef>
              <a:spcAft>
                <a:spcPts val="1200"/>
              </a:spcAft>
              <a:buClr>
                <a:schemeClr val="dk2"/>
              </a:buClr>
              <a:buSzPct val="61111"/>
              <a:buFont typeface="Arial"/>
              <a:buNone/>
            </a:pPr>
            <a:endParaRPr sz="1800" dirty="0">
              <a:solidFill>
                <a:srgbClr val="000000"/>
              </a:solidFill>
            </a:endParaRPr>
          </a:p>
        </p:txBody>
      </p:sp>
      <p:pic>
        <p:nvPicPr>
          <p:cNvPr id="413" name="Google Shape;413;p32"/>
          <p:cNvPicPr preferRelativeResize="0"/>
          <p:nvPr/>
        </p:nvPicPr>
        <p:blipFill>
          <a:blip r:embed="rId3">
            <a:alphaModFix/>
          </a:blip>
          <a:stretch>
            <a:fillRect/>
          </a:stretch>
        </p:blipFill>
        <p:spPr>
          <a:xfrm>
            <a:off x="0" y="96674"/>
            <a:ext cx="3229401" cy="2148775"/>
          </a:xfrm>
          <a:prstGeom prst="rect">
            <a:avLst/>
          </a:prstGeom>
          <a:noFill/>
          <a:ln>
            <a:noFill/>
          </a:ln>
        </p:spPr>
      </p:pic>
      <p:pic>
        <p:nvPicPr>
          <p:cNvPr id="414" name="Google Shape;414;p32"/>
          <p:cNvPicPr preferRelativeResize="0"/>
          <p:nvPr/>
        </p:nvPicPr>
        <p:blipFill>
          <a:blip r:embed="rId3">
            <a:alphaModFix/>
          </a:blip>
          <a:stretch>
            <a:fillRect/>
          </a:stretch>
        </p:blipFill>
        <p:spPr>
          <a:xfrm>
            <a:off x="152400" y="3996463"/>
            <a:ext cx="1594634" cy="1083370"/>
          </a:xfrm>
          <a:prstGeom prst="rect">
            <a:avLst/>
          </a:prstGeom>
          <a:noFill/>
          <a:ln>
            <a:noFill/>
          </a:ln>
        </p:spPr>
      </p:pic>
      <p:pic>
        <p:nvPicPr>
          <p:cNvPr id="415" name="Google Shape;415;p32"/>
          <p:cNvPicPr preferRelativeResize="0"/>
          <p:nvPr/>
        </p:nvPicPr>
        <p:blipFill>
          <a:blip r:embed="rId4">
            <a:alphaModFix/>
          </a:blip>
          <a:stretch>
            <a:fillRect/>
          </a:stretch>
        </p:blipFill>
        <p:spPr>
          <a:xfrm>
            <a:off x="382613" y="2994725"/>
            <a:ext cx="3156183" cy="2148774"/>
          </a:xfrm>
          <a:prstGeom prst="rect">
            <a:avLst/>
          </a:prstGeom>
          <a:noFill/>
          <a:ln>
            <a:noFill/>
          </a:ln>
        </p:spPr>
      </p:pic>
      <p:pic>
        <p:nvPicPr>
          <p:cNvPr id="416" name="Google Shape;416;p32"/>
          <p:cNvPicPr preferRelativeResize="0"/>
          <p:nvPr/>
        </p:nvPicPr>
        <p:blipFill>
          <a:blip r:embed="rId5">
            <a:alphaModFix/>
          </a:blip>
          <a:stretch>
            <a:fillRect/>
          </a:stretch>
        </p:blipFill>
        <p:spPr>
          <a:xfrm>
            <a:off x="2774075" y="1079450"/>
            <a:ext cx="3333750" cy="21717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20"/>
        <p:cNvGrpSpPr/>
        <p:nvPr/>
      </p:nvGrpSpPr>
      <p:grpSpPr>
        <a:xfrm>
          <a:off x="0" y="0"/>
          <a:ext cx="0" cy="0"/>
          <a:chOff x="0" y="0"/>
          <a:chExt cx="0" cy="0"/>
        </a:xfrm>
      </p:grpSpPr>
      <p:sp>
        <p:nvSpPr>
          <p:cNvPr id="421" name="Google Shape;421;p33"/>
          <p:cNvSpPr txBox="1">
            <a:spLocks noGrp="1"/>
          </p:cNvSpPr>
          <p:nvPr>
            <p:ph type="body" idx="1"/>
          </p:nvPr>
        </p:nvSpPr>
        <p:spPr>
          <a:xfrm>
            <a:off x="527925" y="482675"/>
            <a:ext cx="8100000" cy="41931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Clr>
                <a:schemeClr val="dk2"/>
              </a:buClr>
              <a:buSzPts val="1100"/>
              <a:buFont typeface="Arial"/>
              <a:buNone/>
            </a:pPr>
            <a:r>
              <a:rPr lang="en" sz="3000" b="1">
                <a:solidFill>
                  <a:srgbClr val="000000"/>
                </a:solidFill>
              </a:rPr>
              <a:t>Homework:</a:t>
            </a:r>
            <a:endParaRPr sz="3000" b="1">
              <a:solidFill>
                <a:srgbClr val="000000"/>
              </a:solidFill>
            </a:endParaRPr>
          </a:p>
          <a:p>
            <a:pPr marL="0" lvl="0" indent="0" algn="l" rtl="0">
              <a:spcBef>
                <a:spcPts val="1200"/>
              </a:spcBef>
              <a:spcAft>
                <a:spcPts val="1200"/>
              </a:spcAft>
              <a:buClr>
                <a:schemeClr val="dk2"/>
              </a:buClr>
              <a:buSzPts val="1100"/>
              <a:buFont typeface="Arial"/>
              <a:buNone/>
            </a:pPr>
            <a:r>
              <a:rPr lang="en" sz="3000">
                <a:solidFill>
                  <a:srgbClr val="000000"/>
                </a:solidFill>
              </a:rPr>
              <a:t>Meet with another member of your CBO Anchor Team and have a one on one meeting. You can do this virtually or in a safe manner.  Fill out the stick figure worksheet.  We will share our learning at the next training.</a:t>
            </a:r>
            <a:endParaRPr sz="3000">
              <a:solidFill>
                <a:srgbClr val="000000"/>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FF2CC"/>
        </a:solidFill>
        <a:effectLst/>
      </p:bgPr>
    </p:bg>
    <p:spTree>
      <p:nvGrpSpPr>
        <p:cNvPr id="1" name="Shape 425"/>
        <p:cNvGrpSpPr/>
        <p:nvPr/>
      </p:nvGrpSpPr>
      <p:grpSpPr>
        <a:xfrm>
          <a:off x="0" y="0"/>
          <a:ext cx="0" cy="0"/>
          <a:chOff x="0" y="0"/>
          <a:chExt cx="0" cy="0"/>
        </a:xfrm>
      </p:grpSpPr>
      <p:sp>
        <p:nvSpPr>
          <p:cNvPr id="426" name="Google Shape;426;p34"/>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Next Training</a:t>
            </a:r>
            <a:endParaRPr/>
          </a:p>
        </p:txBody>
      </p:sp>
      <p:sp>
        <p:nvSpPr>
          <p:cNvPr id="427" name="Google Shape;427;p34"/>
          <p:cNvSpPr txBox="1">
            <a:spLocks noGrp="1"/>
          </p:cNvSpPr>
          <p:nvPr>
            <p:ph type="body" idx="1"/>
          </p:nvPr>
        </p:nvSpPr>
        <p:spPr>
          <a:xfrm>
            <a:off x="1303800" y="1597875"/>
            <a:ext cx="7030500" cy="2541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800" b="1"/>
              <a:t>Understanding the Fresno Landscape</a:t>
            </a:r>
            <a:endParaRPr sz="2800" b="1"/>
          </a:p>
          <a:p>
            <a:pPr marL="0" lvl="0" indent="0" algn="l" rtl="0">
              <a:spcBef>
                <a:spcPts val="1200"/>
              </a:spcBef>
              <a:spcAft>
                <a:spcPts val="0"/>
              </a:spcAft>
              <a:buNone/>
            </a:pPr>
            <a:r>
              <a:rPr lang="en" sz="2200" b="1"/>
              <a:t>October 19th from 5:30-7:00</a:t>
            </a:r>
            <a:endParaRPr sz="2200" b="1"/>
          </a:p>
          <a:p>
            <a:pPr marL="0" lvl="0" indent="0" algn="l" rtl="0">
              <a:spcBef>
                <a:spcPts val="1200"/>
              </a:spcBef>
              <a:spcAft>
                <a:spcPts val="1200"/>
              </a:spcAft>
              <a:buNone/>
            </a:pPr>
            <a:r>
              <a:rPr lang="en" sz="2200" b="1"/>
              <a:t>October 23rd, Saturday from 10::00-11:30 am</a:t>
            </a:r>
            <a:endParaRPr sz="2200" b="1"/>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15"/>
          <p:cNvSpPr txBox="1">
            <a:spLocks noGrp="1"/>
          </p:cNvSpPr>
          <p:nvPr>
            <p:ph type="title" idx="4294967295"/>
          </p:nvPr>
        </p:nvSpPr>
        <p:spPr>
          <a:xfrm>
            <a:off x="535775" y="467600"/>
            <a:ext cx="6508200" cy="1012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3700">
                <a:solidFill>
                  <a:schemeClr val="dk1"/>
                </a:solidFill>
              </a:rPr>
              <a:t>Vision and Mission Voting</a:t>
            </a:r>
            <a:endParaRPr sz="2500"/>
          </a:p>
        </p:txBody>
      </p:sp>
      <p:sp>
        <p:nvSpPr>
          <p:cNvPr id="289" name="Google Shape;289;p15"/>
          <p:cNvSpPr txBox="1">
            <a:spLocks noGrp="1"/>
          </p:cNvSpPr>
          <p:nvPr>
            <p:ph type="title" idx="4294967295"/>
          </p:nvPr>
        </p:nvSpPr>
        <p:spPr>
          <a:xfrm>
            <a:off x="535775" y="1251925"/>
            <a:ext cx="5678700" cy="32958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0"/>
              </a:spcBef>
              <a:spcAft>
                <a:spcPts val="0"/>
              </a:spcAft>
              <a:buNone/>
            </a:pPr>
            <a:endParaRPr sz="1700">
              <a:latin typeface="Lato"/>
              <a:ea typeface="Lato"/>
              <a:cs typeface="Lato"/>
              <a:sym typeface="Lato"/>
            </a:endParaRPr>
          </a:p>
          <a:p>
            <a:pPr marL="0" lvl="0" indent="0" algn="l" rtl="0">
              <a:lnSpc>
                <a:spcPct val="115000"/>
              </a:lnSpc>
              <a:spcBef>
                <a:spcPts val="1600"/>
              </a:spcBef>
              <a:spcAft>
                <a:spcPts val="0"/>
              </a:spcAft>
              <a:buNone/>
            </a:pPr>
            <a:r>
              <a:rPr lang="en" sz="2311" b="0">
                <a:latin typeface="Lato"/>
                <a:ea typeface="Lato"/>
                <a:cs typeface="Lato"/>
                <a:sym typeface="Lato"/>
              </a:rPr>
              <a:t>Thank you to our Anchor CBO teams for the input on  our vision and mission! </a:t>
            </a:r>
            <a:endParaRPr sz="2311" b="0">
              <a:latin typeface="Lato"/>
              <a:ea typeface="Lato"/>
              <a:cs typeface="Lato"/>
              <a:sym typeface="Lato"/>
            </a:endParaRPr>
          </a:p>
          <a:p>
            <a:pPr marL="0" lvl="0" indent="0" algn="l" rtl="0">
              <a:lnSpc>
                <a:spcPct val="115000"/>
              </a:lnSpc>
              <a:spcBef>
                <a:spcPts val="1600"/>
              </a:spcBef>
              <a:spcAft>
                <a:spcPts val="0"/>
              </a:spcAft>
              <a:buNone/>
            </a:pPr>
            <a:r>
              <a:rPr lang="en" sz="2311" b="0">
                <a:latin typeface="Lato"/>
                <a:ea typeface="Lato"/>
                <a:cs typeface="Lato"/>
                <a:sym typeface="Lato"/>
              </a:rPr>
              <a:t>Take a look at what we all  have created and vote on the choice that is in line with your values.</a:t>
            </a:r>
            <a:endParaRPr sz="2311" b="0">
              <a:latin typeface="Lato"/>
              <a:ea typeface="Lato"/>
              <a:cs typeface="Lato"/>
              <a:sym typeface="Lato"/>
            </a:endParaRPr>
          </a:p>
          <a:p>
            <a:pPr marL="0" lvl="0" indent="0" algn="l" rtl="0">
              <a:lnSpc>
                <a:spcPct val="115000"/>
              </a:lnSpc>
              <a:spcBef>
                <a:spcPts val="1600"/>
              </a:spcBef>
              <a:spcAft>
                <a:spcPts val="1600"/>
              </a:spcAft>
              <a:buNone/>
            </a:pPr>
            <a:r>
              <a:rPr lang="en" sz="2200" b="0">
                <a:latin typeface="Lato"/>
                <a:ea typeface="Lato"/>
                <a:cs typeface="Lato"/>
                <a:sym typeface="Lato"/>
              </a:rPr>
              <a:t>Remember: you only get to vote once.</a:t>
            </a:r>
            <a:endParaRPr sz="2200" b="0">
              <a:latin typeface="Lato"/>
              <a:ea typeface="Lato"/>
              <a:cs typeface="Lato"/>
              <a:sym typeface="Lato"/>
            </a:endParaRPr>
          </a:p>
        </p:txBody>
      </p:sp>
      <p:pic>
        <p:nvPicPr>
          <p:cNvPr id="290" name="Google Shape;290;p15"/>
          <p:cNvPicPr preferRelativeResize="0"/>
          <p:nvPr/>
        </p:nvPicPr>
        <p:blipFill>
          <a:blip r:embed="rId3">
            <a:alphaModFix/>
          </a:blip>
          <a:stretch>
            <a:fillRect/>
          </a:stretch>
        </p:blipFill>
        <p:spPr>
          <a:xfrm>
            <a:off x="6366875" y="1632500"/>
            <a:ext cx="2624724" cy="262472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2CC"/>
        </a:solidFill>
        <a:effectLst/>
      </p:bgPr>
    </p:bg>
    <p:spTree>
      <p:nvGrpSpPr>
        <p:cNvPr id="1" name="Shape 294"/>
        <p:cNvGrpSpPr/>
        <p:nvPr/>
      </p:nvGrpSpPr>
      <p:grpSpPr>
        <a:xfrm>
          <a:off x="0" y="0"/>
          <a:ext cx="0" cy="0"/>
          <a:chOff x="0" y="0"/>
          <a:chExt cx="0" cy="0"/>
        </a:xfrm>
      </p:grpSpPr>
      <p:sp>
        <p:nvSpPr>
          <p:cNvPr id="295" name="Google Shape;295;p16"/>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Agenda</a:t>
            </a:r>
            <a:endParaRPr/>
          </a:p>
        </p:txBody>
      </p:sp>
      <p:sp>
        <p:nvSpPr>
          <p:cNvPr id="296" name="Google Shape;296;p16"/>
          <p:cNvSpPr txBox="1">
            <a:spLocks noGrp="1"/>
          </p:cNvSpPr>
          <p:nvPr>
            <p:ph type="body" idx="1"/>
          </p:nvPr>
        </p:nvSpPr>
        <p:spPr>
          <a:xfrm>
            <a:off x="598500" y="1439825"/>
            <a:ext cx="8277300" cy="3370200"/>
          </a:xfrm>
          <a:prstGeom prst="rect">
            <a:avLst/>
          </a:prstGeom>
        </p:spPr>
        <p:txBody>
          <a:bodyPr spcFirstLastPara="1" wrap="square" lIns="91425" tIns="91425" rIns="91425" bIns="91425" anchor="t" anchorCtr="0">
            <a:normAutofit/>
          </a:bodyPr>
          <a:lstStyle/>
          <a:p>
            <a:pPr marL="457200" lvl="0" indent="-368300" algn="l" rtl="0">
              <a:spcBef>
                <a:spcPts val="0"/>
              </a:spcBef>
              <a:spcAft>
                <a:spcPts val="0"/>
              </a:spcAft>
              <a:buClr>
                <a:srgbClr val="000000"/>
              </a:buClr>
              <a:buSzPts val="2200"/>
              <a:buChar char="●"/>
            </a:pPr>
            <a:r>
              <a:rPr lang="en" sz="2200">
                <a:solidFill>
                  <a:srgbClr val="000000"/>
                </a:solidFill>
              </a:rPr>
              <a:t>Vision and Mission Voting</a:t>
            </a:r>
            <a:endParaRPr sz="2200">
              <a:solidFill>
                <a:srgbClr val="000000"/>
              </a:solidFill>
            </a:endParaRPr>
          </a:p>
          <a:p>
            <a:pPr marL="457200" lvl="0" indent="-368300" algn="l" rtl="0">
              <a:spcBef>
                <a:spcPts val="0"/>
              </a:spcBef>
              <a:spcAft>
                <a:spcPts val="0"/>
              </a:spcAft>
              <a:buClr>
                <a:srgbClr val="000000"/>
              </a:buClr>
              <a:buSzPts val="2200"/>
              <a:buChar char="●"/>
            </a:pPr>
            <a:r>
              <a:rPr lang="en" sz="2200">
                <a:solidFill>
                  <a:srgbClr val="000000"/>
                </a:solidFill>
              </a:rPr>
              <a:t>Meet the Presenters</a:t>
            </a:r>
            <a:endParaRPr sz="2200">
              <a:solidFill>
                <a:srgbClr val="000000"/>
              </a:solidFill>
            </a:endParaRPr>
          </a:p>
          <a:p>
            <a:pPr marL="457200" lvl="0" indent="-368300" algn="l" rtl="0">
              <a:spcBef>
                <a:spcPts val="0"/>
              </a:spcBef>
              <a:spcAft>
                <a:spcPts val="0"/>
              </a:spcAft>
              <a:buClr>
                <a:srgbClr val="000000"/>
              </a:buClr>
              <a:buSzPts val="2200"/>
              <a:buChar char="●"/>
            </a:pPr>
            <a:r>
              <a:rPr lang="en" sz="2200">
                <a:solidFill>
                  <a:srgbClr val="000000"/>
                </a:solidFill>
              </a:rPr>
              <a:t>Group Norms</a:t>
            </a:r>
            <a:endParaRPr sz="2200">
              <a:solidFill>
                <a:srgbClr val="000000"/>
              </a:solidFill>
            </a:endParaRPr>
          </a:p>
          <a:p>
            <a:pPr marL="457200" lvl="0" indent="-368300" algn="l" rtl="0">
              <a:spcBef>
                <a:spcPts val="0"/>
              </a:spcBef>
              <a:spcAft>
                <a:spcPts val="0"/>
              </a:spcAft>
              <a:buClr>
                <a:srgbClr val="000000"/>
              </a:buClr>
              <a:buSzPts val="2200"/>
              <a:buChar char="●"/>
            </a:pPr>
            <a:r>
              <a:rPr lang="en" sz="2200">
                <a:solidFill>
                  <a:srgbClr val="000000"/>
                </a:solidFill>
              </a:rPr>
              <a:t>Review Outcomes</a:t>
            </a:r>
            <a:endParaRPr sz="2200">
              <a:solidFill>
                <a:srgbClr val="000000"/>
              </a:solidFill>
            </a:endParaRPr>
          </a:p>
          <a:p>
            <a:pPr marL="457200" lvl="0" indent="-368300" algn="l" rtl="0">
              <a:spcBef>
                <a:spcPts val="0"/>
              </a:spcBef>
              <a:spcAft>
                <a:spcPts val="0"/>
              </a:spcAft>
              <a:buClr>
                <a:srgbClr val="000000"/>
              </a:buClr>
              <a:buSzPts val="2200"/>
              <a:buChar char="●"/>
            </a:pPr>
            <a:r>
              <a:rPr lang="en" sz="2200">
                <a:solidFill>
                  <a:srgbClr val="000000"/>
                </a:solidFill>
              </a:rPr>
              <a:t>Key Components of Community Organizing</a:t>
            </a:r>
            <a:endParaRPr sz="2200">
              <a:solidFill>
                <a:srgbClr val="000000"/>
              </a:solidFill>
            </a:endParaRPr>
          </a:p>
          <a:p>
            <a:pPr marL="457200" lvl="0" indent="-368300" algn="l" rtl="0">
              <a:spcBef>
                <a:spcPts val="0"/>
              </a:spcBef>
              <a:spcAft>
                <a:spcPts val="0"/>
              </a:spcAft>
              <a:buClr>
                <a:srgbClr val="000000"/>
              </a:buClr>
              <a:buSzPts val="2200"/>
              <a:buChar char="●"/>
            </a:pPr>
            <a:r>
              <a:rPr lang="en" sz="2200">
                <a:solidFill>
                  <a:srgbClr val="000000"/>
                </a:solidFill>
              </a:rPr>
              <a:t>Relationship Building Practice</a:t>
            </a:r>
            <a:endParaRPr sz="2200">
              <a:solidFill>
                <a:srgbClr val="000000"/>
              </a:solidFill>
            </a:endParaRPr>
          </a:p>
          <a:p>
            <a:pPr marL="457200" lvl="0" indent="-368300" algn="l" rtl="0">
              <a:spcBef>
                <a:spcPts val="0"/>
              </a:spcBef>
              <a:spcAft>
                <a:spcPts val="0"/>
              </a:spcAft>
              <a:buClr>
                <a:srgbClr val="000000"/>
              </a:buClr>
              <a:buSzPts val="2200"/>
              <a:buChar char="●"/>
            </a:pPr>
            <a:r>
              <a:rPr lang="en" sz="2200">
                <a:solidFill>
                  <a:srgbClr val="000000"/>
                </a:solidFill>
              </a:rPr>
              <a:t>Extended Learning and Next Steps</a:t>
            </a:r>
            <a:endParaRPr sz="2200">
              <a:solidFill>
                <a:srgbClr val="000000"/>
              </a:solidFill>
            </a:endParaRPr>
          </a:p>
          <a:p>
            <a:pPr marL="457200" lvl="0" indent="-368300" algn="l" rtl="0">
              <a:spcBef>
                <a:spcPts val="0"/>
              </a:spcBef>
              <a:spcAft>
                <a:spcPts val="0"/>
              </a:spcAft>
              <a:buClr>
                <a:srgbClr val="000000"/>
              </a:buClr>
              <a:buSzPts val="2200"/>
              <a:buChar char="●"/>
            </a:pPr>
            <a:r>
              <a:rPr lang="en" sz="2200">
                <a:solidFill>
                  <a:srgbClr val="000000"/>
                </a:solidFill>
              </a:rPr>
              <a:t>Community Resources</a:t>
            </a:r>
            <a:endParaRPr sz="2200">
              <a:solidFill>
                <a:srgbClr val="0000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00"/>
        <p:cNvGrpSpPr/>
        <p:nvPr/>
      </p:nvGrpSpPr>
      <p:grpSpPr>
        <a:xfrm>
          <a:off x="0" y="0"/>
          <a:ext cx="0" cy="0"/>
          <a:chOff x="0" y="0"/>
          <a:chExt cx="0" cy="0"/>
        </a:xfrm>
      </p:grpSpPr>
      <p:pic>
        <p:nvPicPr>
          <p:cNvPr id="301" name="Google Shape;301;p17"/>
          <p:cNvPicPr preferRelativeResize="0"/>
          <p:nvPr/>
        </p:nvPicPr>
        <p:blipFill>
          <a:blip r:embed="rId3">
            <a:alphaModFix/>
          </a:blip>
          <a:stretch>
            <a:fillRect/>
          </a:stretch>
        </p:blipFill>
        <p:spPr>
          <a:xfrm>
            <a:off x="2444700" y="162737"/>
            <a:ext cx="4254600" cy="4818038"/>
          </a:xfrm>
          <a:prstGeom prst="rect">
            <a:avLst/>
          </a:prstGeom>
          <a:noFill/>
          <a:ln>
            <a:noFill/>
          </a:ln>
        </p:spPr>
      </p:pic>
      <p:pic>
        <p:nvPicPr>
          <p:cNvPr id="302" name="Google Shape;302;p17" descr="Piece of duct tape sticking a note to the slide"/>
          <p:cNvPicPr preferRelativeResize="0"/>
          <p:nvPr/>
        </p:nvPicPr>
        <p:blipFill rotWithShape="1">
          <a:blip r:embed="rId4">
            <a:alphaModFix/>
          </a:blip>
          <a:srcRect l="9244" t="5926" r="2118" b="10011"/>
          <a:stretch/>
        </p:blipFill>
        <p:spPr>
          <a:xfrm rot="154828">
            <a:off x="3536000" y="147301"/>
            <a:ext cx="2072000" cy="736050"/>
          </a:xfrm>
          <a:prstGeom prst="rect">
            <a:avLst/>
          </a:prstGeom>
          <a:noFill/>
          <a:ln>
            <a:noFill/>
          </a:ln>
        </p:spPr>
      </p:pic>
      <p:sp>
        <p:nvSpPr>
          <p:cNvPr id="303" name="Google Shape;303;p17"/>
          <p:cNvSpPr txBox="1"/>
          <p:nvPr/>
        </p:nvSpPr>
        <p:spPr>
          <a:xfrm>
            <a:off x="2855550" y="687397"/>
            <a:ext cx="3432900" cy="762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600" b="1">
                <a:latin typeface="Raleway"/>
                <a:ea typeface="Raleway"/>
                <a:cs typeface="Raleway"/>
                <a:sym typeface="Raleway"/>
              </a:rPr>
              <a:t>Meet our Presenters</a:t>
            </a:r>
            <a:endParaRPr sz="2600" b="1">
              <a:latin typeface="Raleway"/>
              <a:ea typeface="Raleway"/>
              <a:cs typeface="Raleway"/>
              <a:sym typeface="Raleway"/>
            </a:endParaRPr>
          </a:p>
        </p:txBody>
      </p:sp>
      <p:sp>
        <p:nvSpPr>
          <p:cNvPr id="304" name="Google Shape;304;p17"/>
          <p:cNvSpPr txBox="1">
            <a:spLocks noGrp="1"/>
          </p:cNvSpPr>
          <p:nvPr>
            <p:ph type="body" idx="4294967295"/>
          </p:nvPr>
        </p:nvSpPr>
        <p:spPr>
          <a:xfrm>
            <a:off x="2855550" y="1377480"/>
            <a:ext cx="3432900" cy="33279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 sz="1500" b="1">
                <a:solidFill>
                  <a:srgbClr val="000000"/>
                </a:solidFill>
                <a:latin typeface="Raleway"/>
                <a:ea typeface="Raleway"/>
                <a:cs typeface="Raleway"/>
                <a:sym typeface="Raleway"/>
              </a:rPr>
              <a:t>Hope Flint</a:t>
            </a:r>
            <a:endParaRPr sz="1500" b="1">
              <a:solidFill>
                <a:srgbClr val="000000"/>
              </a:solidFill>
              <a:latin typeface="Raleway"/>
              <a:ea typeface="Raleway"/>
              <a:cs typeface="Raleway"/>
              <a:sym typeface="Raleway"/>
            </a:endParaRPr>
          </a:p>
          <a:p>
            <a:pPr marL="0" lvl="0" indent="0" algn="l" rtl="0">
              <a:spcBef>
                <a:spcPts val="1600"/>
              </a:spcBef>
              <a:spcAft>
                <a:spcPts val="0"/>
              </a:spcAft>
              <a:buNone/>
            </a:pPr>
            <a:r>
              <a:rPr lang="en" b="1">
                <a:solidFill>
                  <a:srgbClr val="000000"/>
                </a:solidFill>
                <a:latin typeface="Raleway"/>
                <a:ea typeface="Raleway"/>
                <a:cs typeface="Raleway"/>
                <a:sym typeface="Raleway"/>
              </a:rPr>
              <a:t>She is the Executive Assistant for the West Fresno Family Resource Center. She has a passion for serving the families in our community by educating and empowering </a:t>
            </a:r>
            <a:r>
              <a:rPr lang="en" sz="1400" b="1">
                <a:solidFill>
                  <a:srgbClr val="000000"/>
                </a:solidFill>
                <a:latin typeface="Raleway"/>
                <a:ea typeface="Raleway"/>
                <a:cs typeface="Raleway"/>
                <a:sym typeface="Raleway"/>
              </a:rPr>
              <a:t>them in her work.</a:t>
            </a:r>
            <a:endParaRPr sz="1400" b="1">
              <a:solidFill>
                <a:srgbClr val="000000"/>
              </a:solidFill>
              <a:latin typeface="Raleway"/>
              <a:ea typeface="Raleway"/>
              <a:cs typeface="Raleway"/>
              <a:sym typeface="Raleway"/>
            </a:endParaRPr>
          </a:p>
          <a:p>
            <a:pPr marL="0" lvl="0" indent="0" algn="l" rtl="0">
              <a:spcBef>
                <a:spcPts val="1600"/>
              </a:spcBef>
              <a:spcAft>
                <a:spcPts val="0"/>
              </a:spcAft>
              <a:buNone/>
            </a:pPr>
            <a:r>
              <a:rPr lang="en" sz="1500" b="1">
                <a:solidFill>
                  <a:srgbClr val="000000"/>
                </a:solidFill>
                <a:latin typeface="Raleway"/>
                <a:ea typeface="Raleway"/>
                <a:cs typeface="Raleway"/>
                <a:sym typeface="Raleway"/>
              </a:rPr>
              <a:t>Mike Espinoza</a:t>
            </a:r>
            <a:endParaRPr sz="1500" b="1">
              <a:solidFill>
                <a:srgbClr val="000000"/>
              </a:solidFill>
              <a:latin typeface="Raleway"/>
              <a:ea typeface="Raleway"/>
              <a:cs typeface="Raleway"/>
              <a:sym typeface="Raleway"/>
            </a:endParaRPr>
          </a:p>
          <a:p>
            <a:pPr marL="0" lvl="0" indent="0" algn="l" rtl="0">
              <a:spcBef>
                <a:spcPts val="1600"/>
              </a:spcBef>
              <a:spcAft>
                <a:spcPts val="0"/>
              </a:spcAft>
              <a:buNone/>
            </a:pPr>
            <a:r>
              <a:rPr lang="en" b="1">
                <a:solidFill>
                  <a:srgbClr val="000000"/>
                </a:solidFill>
                <a:latin typeface="Raleway"/>
                <a:ea typeface="Raleway"/>
                <a:cs typeface="Raleway"/>
                <a:sym typeface="Raleway"/>
              </a:rPr>
              <a:t>He is the Director of The Children’s Network and has over 20 years experience as a Community Organizer for various organizations for change. </a:t>
            </a:r>
            <a:endParaRPr b="1">
              <a:solidFill>
                <a:srgbClr val="000000"/>
              </a:solidFill>
              <a:latin typeface="Raleway"/>
              <a:ea typeface="Raleway"/>
              <a:cs typeface="Raleway"/>
              <a:sym typeface="Raleway"/>
            </a:endParaRPr>
          </a:p>
          <a:p>
            <a:pPr marL="0" lvl="0" indent="0" algn="l" rtl="0">
              <a:spcBef>
                <a:spcPts val="1600"/>
              </a:spcBef>
              <a:spcAft>
                <a:spcPts val="1600"/>
              </a:spcAft>
              <a:buNone/>
            </a:pPr>
            <a:endParaRPr sz="1200" b="1">
              <a:latin typeface="Raleway"/>
              <a:ea typeface="Raleway"/>
              <a:cs typeface="Raleway"/>
              <a:sym typeface="Raleway"/>
            </a:endParaRPr>
          </a:p>
        </p:txBody>
      </p:sp>
      <p:pic>
        <p:nvPicPr>
          <p:cNvPr id="305" name="Google Shape;305;p17"/>
          <p:cNvPicPr preferRelativeResize="0"/>
          <p:nvPr/>
        </p:nvPicPr>
        <p:blipFill>
          <a:blip r:embed="rId5">
            <a:alphaModFix/>
          </a:blip>
          <a:stretch>
            <a:fillRect/>
          </a:stretch>
        </p:blipFill>
        <p:spPr>
          <a:xfrm>
            <a:off x="6784993" y="1017150"/>
            <a:ext cx="2008907" cy="2177950"/>
          </a:xfrm>
          <a:prstGeom prst="rect">
            <a:avLst/>
          </a:prstGeom>
          <a:noFill/>
          <a:ln>
            <a:noFill/>
          </a:ln>
        </p:spPr>
      </p:pic>
      <p:pic>
        <p:nvPicPr>
          <p:cNvPr id="306" name="Google Shape;306;p17"/>
          <p:cNvPicPr preferRelativeResize="0"/>
          <p:nvPr/>
        </p:nvPicPr>
        <p:blipFill>
          <a:blip r:embed="rId6">
            <a:alphaModFix/>
          </a:blip>
          <a:stretch>
            <a:fillRect/>
          </a:stretch>
        </p:blipFill>
        <p:spPr>
          <a:xfrm>
            <a:off x="242669" y="1017150"/>
            <a:ext cx="2180231" cy="21779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2CC"/>
        </a:solidFill>
        <a:effectLst/>
      </p:bgPr>
    </p:bg>
    <p:spTree>
      <p:nvGrpSpPr>
        <p:cNvPr id="1" name="Shape 310"/>
        <p:cNvGrpSpPr/>
        <p:nvPr/>
      </p:nvGrpSpPr>
      <p:grpSpPr>
        <a:xfrm>
          <a:off x="0" y="0"/>
          <a:ext cx="0" cy="0"/>
          <a:chOff x="0" y="0"/>
          <a:chExt cx="0" cy="0"/>
        </a:xfrm>
      </p:grpSpPr>
      <p:sp>
        <p:nvSpPr>
          <p:cNvPr id="311" name="Google Shape;311;p18"/>
          <p:cNvSpPr txBox="1">
            <a:spLocks noGrp="1"/>
          </p:cNvSpPr>
          <p:nvPr>
            <p:ph type="title"/>
          </p:nvPr>
        </p:nvSpPr>
        <p:spPr>
          <a:xfrm>
            <a:off x="311700" y="98650"/>
            <a:ext cx="8520600" cy="1367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So, before we get started, let’s review our norms...</a:t>
            </a:r>
            <a:endParaRPr/>
          </a:p>
        </p:txBody>
      </p:sp>
      <p:sp>
        <p:nvSpPr>
          <p:cNvPr id="312" name="Google Shape;312;p18"/>
          <p:cNvSpPr txBox="1">
            <a:spLocks noGrp="1"/>
          </p:cNvSpPr>
          <p:nvPr>
            <p:ph type="body" idx="1"/>
          </p:nvPr>
        </p:nvSpPr>
        <p:spPr>
          <a:xfrm>
            <a:off x="479175" y="1245575"/>
            <a:ext cx="8520600" cy="3686700"/>
          </a:xfrm>
          <a:prstGeom prst="rect">
            <a:avLst/>
          </a:prstGeom>
        </p:spPr>
        <p:txBody>
          <a:bodyPr spcFirstLastPara="1" wrap="square" lIns="91425" tIns="91425" rIns="91425" bIns="91425" anchor="t" anchorCtr="0">
            <a:normAutofit fontScale="32500" lnSpcReduction="20000"/>
          </a:bodyPr>
          <a:lstStyle/>
          <a:p>
            <a:pPr marL="0" lvl="0" indent="0" algn="l" rtl="0">
              <a:spcBef>
                <a:spcPts val="0"/>
              </a:spcBef>
              <a:spcAft>
                <a:spcPts val="0"/>
              </a:spcAft>
              <a:buNone/>
            </a:pPr>
            <a:endParaRPr sz="2242" b="1">
              <a:solidFill>
                <a:srgbClr val="000000"/>
              </a:solidFill>
              <a:latin typeface="Arial"/>
              <a:ea typeface="Arial"/>
              <a:cs typeface="Arial"/>
              <a:sym typeface="Arial"/>
            </a:endParaRPr>
          </a:p>
          <a:p>
            <a:pPr marL="0" lvl="0" indent="0" algn="l" rtl="0">
              <a:spcBef>
                <a:spcPts val="0"/>
              </a:spcBef>
              <a:spcAft>
                <a:spcPts val="0"/>
              </a:spcAft>
              <a:buNone/>
            </a:pPr>
            <a:endParaRPr sz="2242" b="1">
              <a:solidFill>
                <a:srgbClr val="000000"/>
              </a:solidFill>
              <a:latin typeface="Arial"/>
              <a:ea typeface="Arial"/>
              <a:cs typeface="Arial"/>
              <a:sym typeface="Arial"/>
            </a:endParaRPr>
          </a:p>
          <a:p>
            <a:pPr marL="457200" lvl="0" indent="0" algn="l" rtl="0">
              <a:spcBef>
                <a:spcPts val="0"/>
              </a:spcBef>
              <a:spcAft>
                <a:spcPts val="0"/>
              </a:spcAft>
              <a:buNone/>
            </a:pPr>
            <a:r>
              <a:rPr lang="en" sz="7521" b="1">
                <a:solidFill>
                  <a:srgbClr val="000000"/>
                </a:solidFill>
                <a:latin typeface="Arial"/>
                <a:ea typeface="Arial"/>
                <a:cs typeface="Arial"/>
                <a:sym typeface="Arial"/>
              </a:rPr>
              <a:t>1. Be open to new ideas</a:t>
            </a:r>
            <a:endParaRPr sz="7521" b="1">
              <a:solidFill>
                <a:srgbClr val="000000"/>
              </a:solidFill>
              <a:latin typeface="Arial"/>
              <a:ea typeface="Arial"/>
              <a:cs typeface="Arial"/>
              <a:sym typeface="Arial"/>
            </a:endParaRPr>
          </a:p>
          <a:p>
            <a:pPr marL="457200" lvl="0" indent="0" algn="l" rtl="0">
              <a:spcBef>
                <a:spcPts val="0"/>
              </a:spcBef>
              <a:spcAft>
                <a:spcPts val="0"/>
              </a:spcAft>
              <a:buNone/>
            </a:pPr>
            <a:r>
              <a:rPr lang="en" sz="7521" b="1">
                <a:solidFill>
                  <a:srgbClr val="000000"/>
                </a:solidFill>
                <a:latin typeface="Arial"/>
                <a:ea typeface="Arial"/>
                <a:cs typeface="Arial"/>
                <a:sym typeface="Arial"/>
              </a:rPr>
              <a:t>2. Listen to each speaker</a:t>
            </a:r>
            <a:endParaRPr sz="7521" b="1">
              <a:solidFill>
                <a:srgbClr val="000000"/>
              </a:solidFill>
              <a:latin typeface="Arial"/>
              <a:ea typeface="Arial"/>
              <a:cs typeface="Arial"/>
              <a:sym typeface="Arial"/>
            </a:endParaRPr>
          </a:p>
          <a:p>
            <a:pPr marL="457200" lvl="0" indent="0" algn="l" rtl="0">
              <a:spcBef>
                <a:spcPts val="0"/>
              </a:spcBef>
              <a:spcAft>
                <a:spcPts val="0"/>
              </a:spcAft>
              <a:buNone/>
            </a:pPr>
            <a:r>
              <a:rPr lang="en" sz="7521" b="1">
                <a:solidFill>
                  <a:srgbClr val="000000"/>
                </a:solidFill>
                <a:latin typeface="Arial"/>
                <a:ea typeface="Arial"/>
                <a:cs typeface="Arial"/>
                <a:sym typeface="Arial"/>
              </a:rPr>
              <a:t>3.</a:t>
            </a:r>
            <a:r>
              <a:rPr lang="en" sz="7021">
                <a:solidFill>
                  <a:srgbClr val="000000"/>
                </a:solidFill>
                <a:latin typeface="Times New Roman"/>
                <a:ea typeface="Times New Roman"/>
                <a:cs typeface="Times New Roman"/>
                <a:sym typeface="Times New Roman"/>
              </a:rPr>
              <a:t> </a:t>
            </a:r>
            <a:r>
              <a:rPr lang="en" sz="7521" b="1">
                <a:solidFill>
                  <a:srgbClr val="000000"/>
                </a:solidFill>
                <a:latin typeface="Arial"/>
                <a:ea typeface="Arial"/>
                <a:cs typeface="Arial"/>
                <a:sym typeface="Arial"/>
              </a:rPr>
              <a:t>Make equal time for all to share</a:t>
            </a:r>
            <a:endParaRPr sz="7521" b="1">
              <a:solidFill>
                <a:srgbClr val="000000"/>
              </a:solidFill>
              <a:latin typeface="Arial"/>
              <a:ea typeface="Arial"/>
              <a:cs typeface="Arial"/>
              <a:sym typeface="Arial"/>
            </a:endParaRPr>
          </a:p>
          <a:p>
            <a:pPr marL="457200" lvl="0" indent="0" algn="l" rtl="0">
              <a:spcBef>
                <a:spcPts val="0"/>
              </a:spcBef>
              <a:spcAft>
                <a:spcPts val="0"/>
              </a:spcAft>
              <a:buNone/>
            </a:pPr>
            <a:r>
              <a:rPr lang="en" sz="7521" b="1">
                <a:solidFill>
                  <a:srgbClr val="000000"/>
                </a:solidFill>
                <a:latin typeface="Arial"/>
                <a:ea typeface="Arial"/>
                <a:cs typeface="Arial"/>
                <a:sym typeface="Arial"/>
              </a:rPr>
              <a:t>4. In person meeting: Please keep your phone on silent, and if you </a:t>
            </a:r>
            <a:endParaRPr sz="7521" b="1">
              <a:solidFill>
                <a:srgbClr val="000000"/>
              </a:solidFill>
              <a:latin typeface="Arial"/>
              <a:ea typeface="Arial"/>
              <a:cs typeface="Arial"/>
              <a:sym typeface="Arial"/>
            </a:endParaRPr>
          </a:p>
          <a:p>
            <a:pPr marL="0" lvl="0" indent="0" algn="l" rtl="0">
              <a:spcBef>
                <a:spcPts val="0"/>
              </a:spcBef>
              <a:spcAft>
                <a:spcPts val="0"/>
              </a:spcAft>
              <a:buNone/>
            </a:pPr>
            <a:r>
              <a:rPr lang="en" sz="7521" b="1">
                <a:solidFill>
                  <a:srgbClr val="000000"/>
                </a:solidFill>
                <a:latin typeface="Arial"/>
                <a:ea typeface="Arial"/>
                <a:cs typeface="Arial"/>
                <a:sym typeface="Arial"/>
              </a:rPr>
              <a:t>           need to answer the phone, please excuse yourself from the room.</a:t>
            </a:r>
            <a:endParaRPr sz="7521" b="1">
              <a:solidFill>
                <a:srgbClr val="000000"/>
              </a:solidFill>
              <a:latin typeface="Arial"/>
              <a:ea typeface="Arial"/>
              <a:cs typeface="Arial"/>
              <a:sym typeface="Arial"/>
            </a:endParaRPr>
          </a:p>
          <a:p>
            <a:pPr marL="457200" lvl="0" indent="0" algn="l" rtl="0">
              <a:spcBef>
                <a:spcPts val="0"/>
              </a:spcBef>
              <a:spcAft>
                <a:spcPts val="0"/>
              </a:spcAft>
              <a:buNone/>
            </a:pPr>
            <a:r>
              <a:rPr lang="en" sz="7521" b="1">
                <a:solidFill>
                  <a:srgbClr val="000000"/>
                </a:solidFill>
                <a:latin typeface="Arial"/>
                <a:ea typeface="Arial"/>
                <a:cs typeface="Arial"/>
                <a:sym typeface="Arial"/>
              </a:rPr>
              <a:t>5. During a virtual meeting we encourage you to have the camera on </a:t>
            </a:r>
            <a:endParaRPr sz="7521" b="1">
              <a:solidFill>
                <a:srgbClr val="000000"/>
              </a:solidFill>
              <a:latin typeface="Arial"/>
              <a:ea typeface="Arial"/>
              <a:cs typeface="Arial"/>
              <a:sym typeface="Arial"/>
            </a:endParaRPr>
          </a:p>
          <a:p>
            <a:pPr marL="457200" lvl="0" indent="0" algn="l" rtl="0">
              <a:spcBef>
                <a:spcPts val="0"/>
              </a:spcBef>
              <a:spcAft>
                <a:spcPts val="0"/>
              </a:spcAft>
              <a:buNone/>
            </a:pPr>
            <a:r>
              <a:rPr lang="en" sz="7521" b="1">
                <a:solidFill>
                  <a:srgbClr val="000000"/>
                </a:solidFill>
                <a:latin typeface="Arial"/>
                <a:ea typeface="Arial"/>
                <a:cs typeface="Arial"/>
                <a:sym typeface="Arial"/>
              </a:rPr>
              <a:t>    to be fully engaged</a:t>
            </a:r>
            <a:endParaRPr sz="7521" b="1">
              <a:solidFill>
                <a:srgbClr val="000000"/>
              </a:solidFill>
              <a:latin typeface="Arial"/>
              <a:ea typeface="Arial"/>
              <a:cs typeface="Arial"/>
              <a:sym typeface="Arial"/>
            </a:endParaRPr>
          </a:p>
          <a:p>
            <a:pPr marL="457200" lvl="0" indent="0" algn="l" rtl="0">
              <a:spcBef>
                <a:spcPts val="0"/>
              </a:spcBef>
              <a:spcAft>
                <a:spcPts val="0"/>
              </a:spcAft>
              <a:buNone/>
            </a:pPr>
            <a:r>
              <a:rPr lang="en" sz="7521" b="1">
                <a:solidFill>
                  <a:srgbClr val="000000"/>
                </a:solidFill>
                <a:latin typeface="Arial"/>
                <a:ea typeface="Arial"/>
                <a:cs typeface="Arial"/>
                <a:sym typeface="Arial"/>
              </a:rPr>
              <a:t>6. Treat others the way you would like to be treated</a:t>
            </a:r>
            <a:endParaRPr sz="7521" b="1">
              <a:solidFill>
                <a:srgbClr val="000000"/>
              </a:solidFill>
              <a:latin typeface="Arial"/>
              <a:ea typeface="Arial"/>
              <a:cs typeface="Arial"/>
              <a:sym typeface="Arial"/>
            </a:endParaRPr>
          </a:p>
          <a:p>
            <a:pPr marL="457200" lvl="0" indent="0" algn="l" rtl="0">
              <a:spcBef>
                <a:spcPts val="0"/>
              </a:spcBef>
              <a:spcAft>
                <a:spcPts val="0"/>
              </a:spcAft>
              <a:buNone/>
            </a:pPr>
            <a:endParaRPr sz="7121" b="1">
              <a:solidFill>
                <a:srgbClr val="000000"/>
              </a:solidFill>
              <a:latin typeface="Arial"/>
              <a:ea typeface="Arial"/>
              <a:cs typeface="Arial"/>
              <a:sym typeface="Arial"/>
            </a:endParaRPr>
          </a:p>
          <a:p>
            <a:pPr marL="0" lvl="0" indent="0" algn="l" rtl="0">
              <a:spcBef>
                <a:spcPts val="0"/>
              </a:spcBef>
              <a:spcAft>
                <a:spcPts val="0"/>
              </a:spcAft>
              <a:buNone/>
            </a:pPr>
            <a:endParaRPr sz="5214" b="1">
              <a:solidFill>
                <a:srgbClr val="000000"/>
              </a:solidFill>
              <a:latin typeface="Arial"/>
              <a:ea typeface="Arial"/>
              <a:cs typeface="Arial"/>
              <a:sym typeface="Arial"/>
            </a:endParaRPr>
          </a:p>
          <a:p>
            <a:pPr marL="0" lvl="0" indent="0" algn="l" rtl="0">
              <a:spcBef>
                <a:spcPts val="1200"/>
              </a:spcBef>
              <a:spcAft>
                <a:spcPts val="1200"/>
              </a:spcAft>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2CC"/>
        </a:solidFill>
        <a:effectLst/>
      </p:bgPr>
    </p:bg>
    <p:spTree>
      <p:nvGrpSpPr>
        <p:cNvPr id="1" name="Shape 316"/>
        <p:cNvGrpSpPr/>
        <p:nvPr/>
      </p:nvGrpSpPr>
      <p:grpSpPr>
        <a:xfrm>
          <a:off x="0" y="0"/>
          <a:ext cx="0" cy="0"/>
          <a:chOff x="0" y="0"/>
          <a:chExt cx="0" cy="0"/>
        </a:xfrm>
      </p:grpSpPr>
      <p:sp>
        <p:nvSpPr>
          <p:cNvPr id="317" name="Google Shape;317;p19"/>
          <p:cNvSpPr txBox="1">
            <a:spLocks noGrp="1"/>
          </p:cNvSpPr>
          <p:nvPr>
            <p:ph type="title" idx="4294967295"/>
          </p:nvPr>
        </p:nvSpPr>
        <p:spPr>
          <a:xfrm>
            <a:off x="383175" y="0"/>
            <a:ext cx="8356500" cy="49050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sz="3800">
                <a:solidFill>
                  <a:schemeClr val="dk1"/>
                </a:solidFill>
              </a:rPr>
              <a:t>Vocabulary</a:t>
            </a:r>
            <a:endParaRPr sz="3800">
              <a:solidFill>
                <a:schemeClr val="dk1"/>
              </a:solidFill>
            </a:endParaRPr>
          </a:p>
          <a:p>
            <a:pPr marL="0" lvl="0" indent="0" algn="l" rtl="0">
              <a:spcBef>
                <a:spcPts val="0"/>
              </a:spcBef>
              <a:spcAft>
                <a:spcPts val="0"/>
              </a:spcAft>
              <a:buNone/>
            </a:pPr>
            <a:endParaRPr sz="3466">
              <a:solidFill>
                <a:schemeClr val="dk1"/>
              </a:solidFill>
            </a:endParaRPr>
          </a:p>
          <a:p>
            <a:pPr marL="0" lvl="0" indent="0" algn="l" rtl="0">
              <a:spcBef>
                <a:spcPts val="0"/>
              </a:spcBef>
              <a:spcAft>
                <a:spcPts val="0"/>
              </a:spcAft>
              <a:buNone/>
            </a:pPr>
            <a:r>
              <a:rPr lang="en" sz="2877">
                <a:solidFill>
                  <a:schemeClr val="dk1"/>
                </a:solidFill>
              </a:rPr>
              <a:t>Vision</a:t>
            </a:r>
            <a:r>
              <a:rPr lang="en" sz="2877"/>
              <a:t>- describes the basic human emotion that founders intend to create an impact on the world</a:t>
            </a:r>
            <a:endParaRPr sz="2877"/>
          </a:p>
          <a:p>
            <a:pPr marL="0" lvl="0" indent="0" algn="l" rtl="0">
              <a:spcBef>
                <a:spcPts val="0"/>
              </a:spcBef>
              <a:spcAft>
                <a:spcPts val="0"/>
              </a:spcAft>
              <a:buNone/>
            </a:pPr>
            <a:r>
              <a:rPr lang="en" sz="2877">
                <a:solidFill>
                  <a:schemeClr val="dk1"/>
                </a:solidFill>
              </a:rPr>
              <a:t>Mission</a:t>
            </a:r>
            <a:r>
              <a:rPr lang="en" sz="2877"/>
              <a:t>- communicates the purpose and action of the vision creating a sense of identity for the organization</a:t>
            </a:r>
            <a:endParaRPr sz="2877"/>
          </a:p>
          <a:p>
            <a:pPr marL="0" lvl="0" indent="0" algn="l" rtl="0">
              <a:spcBef>
                <a:spcPts val="0"/>
              </a:spcBef>
              <a:spcAft>
                <a:spcPts val="0"/>
              </a:spcAft>
              <a:buNone/>
            </a:pPr>
            <a:r>
              <a:rPr lang="en" sz="2877">
                <a:solidFill>
                  <a:schemeClr val="dk1"/>
                </a:solidFill>
              </a:rPr>
              <a:t>Values</a:t>
            </a:r>
            <a:r>
              <a:rPr lang="en" sz="2877"/>
              <a:t>-one’s judgement of what is important in life</a:t>
            </a:r>
            <a:endParaRPr sz="2877"/>
          </a:p>
          <a:p>
            <a:pPr marL="0" lvl="0" indent="0" algn="l" rtl="0">
              <a:spcBef>
                <a:spcPts val="0"/>
              </a:spcBef>
              <a:spcAft>
                <a:spcPts val="0"/>
              </a:spcAft>
              <a:buNone/>
            </a:pPr>
            <a:r>
              <a:rPr lang="en" sz="2877">
                <a:solidFill>
                  <a:schemeClr val="dk1"/>
                </a:solidFill>
              </a:rPr>
              <a:t>Community</a:t>
            </a:r>
            <a:r>
              <a:rPr lang="en" sz="2877"/>
              <a:t>- a feeling of fellowship with others, as a result of common attitudes</a:t>
            </a:r>
            <a:endParaRPr sz="2877"/>
          </a:p>
          <a:p>
            <a:pPr marL="0" lvl="0" indent="0" algn="l" rtl="0">
              <a:spcBef>
                <a:spcPts val="0"/>
              </a:spcBef>
              <a:spcAft>
                <a:spcPts val="0"/>
              </a:spcAft>
              <a:buNone/>
            </a:pPr>
            <a:r>
              <a:rPr lang="en" sz="2877">
                <a:solidFill>
                  <a:schemeClr val="dk1"/>
                </a:solidFill>
              </a:rPr>
              <a:t>Trust</a:t>
            </a:r>
            <a:r>
              <a:rPr lang="en" sz="2877"/>
              <a:t>- firm belief in the reliability or truth </a:t>
            </a:r>
            <a:endParaRPr sz="2877"/>
          </a:p>
        </p:txBody>
      </p:sp>
      <p:sp>
        <p:nvSpPr>
          <p:cNvPr id="318" name="Google Shape;318;p19"/>
          <p:cNvSpPr txBox="1"/>
          <p:nvPr/>
        </p:nvSpPr>
        <p:spPr>
          <a:xfrm>
            <a:off x="10143875" y="1389100"/>
            <a:ext cx="734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p20"/>
          <p:cNvSpPr txBox="1">
            <a:spLocks noGrp="1"/>
          </p:cNvSpPr>
          <p:nvPr>
            <p:ph type="title"/>
          </p:nvPr>
        </p:nvSpPr>
        <p:spPr>
          <a:xfrm>
            <a:off x="1675025" y="216375"/>
            <a:ext cx="6030900" cy="13815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3700"/>
              <a:t>Outcome for our training</a:t>
            </a:r>
            <a:endParaRPr sz="3700"/>
          </a:p>
        </p:txBody>
      </p:sp>
      <p:sp>
        <p:nvSpPr>
          <p:cNvPr id="324" name="Google Shape;324;p20"/>
          <p:cNvSpPr txBox="1">
            <a:spLocks noGrp="1"/>
          </p:cNvSpPr>
          <p:nvPr>
            <p:ph type="body" idx="1"/>
          </p:nvPr>
        </p:nvSpPr>
        <p:spPr>
          <a:xfrm>
            <a:off x="407100" y="1404800"/>
            <a:ext cx="5119500" cy="3126900"/>
          </a:xfrm>
          <a:prstGeom prst="rect">
            <a:avLst/>
          </a:prstGeom>
        </p:spPr>
        <p:txBody>
          <a:bodyPr spcFirstLastPara="1" wrap="square" lIns="91425" tIns="91425" rIns="91425" bIns="91425" anchor="t" anchorCtr="0">
            <a:normAutofit fontScale="92500" lnSpcReduction="10000"/>
          </a:bodyPr>
          <a:lstStyle/>
          <a:p>
            <a:pPr marL="0" lvl="0" indent="0" algn="l" rtl="0">
              <a:spcBef>
                <a:spcPts val="0"/>
              </a:spcBef>
              <a:spcAft>
                <a:spcPts val="1200"/>
              </a:spcAft>
              <a:buNone/>
            </a:pPr>
            <a:r>
              <a:rPr lang="en" sz="3000" b="1">
                <a:solidFill>
                  <a:srgbClr val="000000"/>
                </a:solidFill>
              </a:rPr>
              <a:t>Today we will learn how to develop ways of building a public relationship in a one on one meeting as the foundation for community organizing.</a:t>
            </a:r>
            <a:endParaRPr sz="3000" b="1">
              <a:solidFill>
                <a:srgbClr val="000000"/>
              </a:solidFill>
            </a:endParaRPr>
          </a:p>
        </p:txBody>
      </p:sp>
      <p:pic>
        <p:nvPicPr>
          <p:cNvPr id="325" name="Google Shape;325;p20"/>
          <p:cNvPicPr preferRelativeResize="0"/>
          <p:nvPr/>
        </p:nvPicPr>
        <p:blipFill>
          <a:blip r:embed="rId3">
            <a:alphaModFix/>
          </a:blip>
          <a:stretch>
            <a:fillRect/>
          </a:stretch>
        </p:blipFill>
        <p:spPr>
          <a:xfrm>
            <a:off x="5645125" y="1597863"/>
            <a:ext cx="3095450" cy="31268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F2CC"/>
        </a:solidFill>
        <a:effectLst/>
      </p:bgPr>
    </p:bg>
    <p:spTree>
      <p:nvGrpSpPr>
        <p:cNvPr id="1" name="Shape 329"/>
        <p:cNvGrpSpPr/>
        <p:nvPr/>
      </p:nvGrpSpPr>
      <p:grpSpPr>
        <a:xfrm>
          <a:off x="0" y="0"/>
          <a:ext cx="0" cy="0"/>
          <a:chOff x="0" y="0"/>
          <a:chExt cx="0" cy="0"/>
        </a:xfrm>
      </p:grpSpPr>
      <p:sp>
        <p:nvSpPr>
          <p:cNvPr id="330" name="Google Shape;330;p21"/>
          <p:cNvSpPr txBox="1">
            <a:spLocks noGrp="1"/>
          </p:cNvSpPr>
          <p:nvPr>
            <p:ph type="title"/>
          </p:nvPr>
        </p:nvSpPr>
        <p:spPr>
          <a:xfrm>
            <a:off x="1794650" y="0"/>
            <a:ext cx="6539700" cy="1152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Why, How, What?</a:t>
            </a:r>
            <a:endParaRPr/>
          </a:p>
        </p:txBody>
      </p:sp>
      <p:sp>
        <p:nvSpPr>
          <p:cNvPr id="331" name="Google Shape;331;p21"/>
          <p:cNvSpPr txBox="1">
            <a:spLocks noGrp="1"/>
          </p:cNvSpPr>
          <p:nvPr>
            <p:ph type="body" idx="1"/>
          </p:nvPr>
        </p:nvSpPr>
        <p:spPr>
          <a:xfrm>
            <a:off x="311700" y="1431900"/>
            <a:ext cx="4839900" cy="3615900"/>
          </a:xfrm>
          <a:prstGeom prst="rect">
            <a:avLst/>
          </a:prstGeom>
        </p:spPr>
        <p:txBody>
          <a:bodyPr spcFirstLastPara="1" wrap="square" lIns="91425" tIns="91425" rIns="91425" bIns="91425" anchor="t" anchorCtr="0">
            <a:noAutofit/>
          </a:bodyPr>
          <a:lstStyle/>
          <a:p>
            <a:pPr marL="457200" lvl="0" indent="-355600" algn="l" rtl="0">
              <a:spcBef>
                <a:spcPts val="0"/>
              </a:spcBef>
              <a:spcAft>
                <a:spcPts val="0"/>
              </a:spcAft>
              <a:buClr>
                <a:srgbClr val="000000"/>
              </a:buClr>
              <a:buSzPts val="2000"/>
              <a:buAutoNum type="arabicPeriod"/>
            </a:pPr>
            <a:r>
              <a:rPr lang="en" sz="2000">
                <a:solidFill>
                  <a:srgbClr val="000000"/>
                </a:solidFill>
              </a:rPr>
              <a:t>“</a:t>
            </a:r>
            <a:r>
              <a:rPr lang="en" sz="2000" b="1">
                <a:solidFill>
                  <a:srgbClr val="000000"/>
                </a:solidFill>
              </a:rPr>
              <a:t>Why</a:t>
            </a:r>
            <a:r>
              <a:rPr lang="en" sz="2000">
                <a:solidFill>
                  <a:srgbClr val="000000"/>
                </a:solidFill>
              </a:rPr>
              <a:t>” will always drive this work with the vision in mind created with our values. </a:t>
            </a:r>
            <a:endParaRPr sz="2000">
              <a:solidFill>
                <a:srgbClr val="000000"/>
              </a:solidFill>
            </a:endParaRPr>
          </a:p>
          <a:p>
            <a:pPr marL="457200" lvl="0" indent="-355600" algn="l" rtl="0">
              <a:spcBef>
                <a:spcPts val="0"/>
              </a:spcBef>
              <a:spcAft>
                <a:spcPts val="0"/>
              </a:spcAft>
              <a:buClr>
                <a:srgbClr val="000000"/>
              </a:buClr>
              <a:buSzPts val="2000"/>
              <a:buAutoNum type="arabicPeriod"/>
            </a:pPr>
            <a:r>
              <a:rPr lang="en" sz="2000">
                <a:solidFill>
                  <a:srgbClr val="000000"/>
                </a:solidFill>
              </a:rPr>
              <a:t>“</a:t>
            </a:r>
            <a:r>
              <a:rPr lang="en" sz="2000" b="1">
                <a:solidFill>
                  <a:srgbClr val="000000"/>
                </a:solidFill>
              </a:rPr>
              <a:t>How</a:t>
            </a:r>
            <a:r>
              <a:rPr lang="en" sz="2000">
                <a:solidFill>
                  <a:srgbClr val="000000"/>
                </a:solidFill>
              </a:rPr>
              <a:t>” will include our mission statement and goals to achieve in this process.</a:t>
            </a:r>
            <a:endParaRPr sz="2000">
              <a:solidFill>
                <a:srgbClr val="000000"/>
              </a:solidFill>
            </a:endParaRPr>
          </a:p>
          <a:p>
            <a:pPr marL="457200" lvl="0" indent="-355600" algn="l" rtl="0">
              <a:spcBef>
                <a:spcPts val="0"/>
              </a:spcBef>
              <a:spcAft>
                <a:spcPts val="0"/>
              </a:spcAft>
              <a:buClr>
                <a:srgbClr val="000000"/>
              </a:buClr>
              <a:buSzPts val="2000"/>
              <a:buAutoNum type="arabicPeriod"/>
            </a:pPr>
            <a:r>
              <a:rPr lang="en" sz="2000">
                <a:solidFill>
                  <a:srgbClr val="000000"/>
                </a:solidFill>
              </a:rPr>
              <a:t>“</a:t>
            </a:r>
            <a:r>
              <a:rPr lang="en" sz="2000" b="1">
                <a:solidFill>
                  <a:srgbClr val="000000"/>
                </a:solidFill>
              </a:rPr>
              <a:t>What</a:t>
            </a:r>
            <a:r>
              <a:rPr lang="en" sz="2000">
                <a:solidFill>
                  <a:srgbClr val="000000"/>
                </a:solidFill>
              </a:rPr>
              <a:t>” is the product we will create in the end together. </a:t>
            </a:r>
            <a:endParaRPr sz="2000">
              <a:solidFill>
                <a:srgbClr val="000000"/>
              </a:solidFill>
            </a:endParaRPr>
          </a:p>
          <a:p>
            <a:pPr marL="457200" lvl="0" indent="0" algn="l" rtl="0">
              <a:spcBef>
                <a:spcPts val="1200"/>
              </a:spcBef>
              <a:spcAft>
                <a:spcPts val="1200"/>
              </a:spcAft>
              <a:buNone/>
            </a:pPr>
            <a:r>
              <a:rPr lang="en" sz="2000" b="1">
                <a:solidFill>
                  <a:srgbClr val="000000"/>
                </a:solidFill>
              </a:rPr>
              <a:t>These are the Big Ideas!</a:t>
            </a:r>
            <a:endParaRPr sz="2000" b="1">
              <a:solidFill>
                <a:srgbClr val="000000"/>
              </a:solidFill>
            </a:endParaRPr>
          </a:p>
        </p:txBody>
      </p:sp>
      <p:pic>
        <p:nvPicPr>
          <p:cNvPr id="332" name="Google Shape;332;p21"/>
          <p:cNvPicPr preferRelativeResize="0"/>
          <p:nvPr/>
        </p:nvPicPr>
        <p:blipFill>
          <a:blip r:embed="rId3">
            <a:alphaModFix/>
          </a:blip>
          <a:stretch>
            <a:fillRect/>
          </a:stretch>
        </p:blipFill>
        <p:spPr>
          <a:xfrm>
            <a:off x="5893150" y="1041425"/>
            <a:ext cx="2961650" cy="2652550"/>
          </a:xfrm>
          <a:prstGeom prst="rect">
            <a:avLst/>
          </a:prstGeom>
          <a:noFill/>
          <a:ln>
            <a:noFill/>
          </a:ln>
        </p:spPr>
      </p:pic>
    </p:spTree>
  </p:cSld>
  <p:clrMapOvr>
    <a:masterClrMapping/>
  </p:clrMapOvr>
</p:sld>
</file>

<file path=ppt/theme/theme1.xml><?xml version="1.0" encoding="utf-8"?>
<a:theme xmlns:a="http://schemas.openxmlformats.org/drawingml/2006/main"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TotalTime>
  <Words>796</Words>
  <Application>Microsoft Office PowerPoint</Application>
  <PresentationFormat>On-screen Show (16:9)</PresentationFormat>
  <Paragraphs>127</Paragraphs>
  <Slides>22</Slides>
  <Notes>22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22</vt:i4>
      </vt:variant>
    </vt:vector>
  </HeadingPairs>
  <TitlesOfParts>
    <vt:vector size="30" baseType="lpstr">
      <vt:lpstr>Lato</vt:lpstr>
      <vt:lpstr>Nunito</vt:lpstr>
      <vt:lpstr>Times New Roman</vt:lpstr>
      <vt:lpstr>Arial</vt:lpstr>
      <vt:lpstr>Maven Pro</vt:lpstr>
      <vt:lpstr>Playfair Display</vt:lpstr>
      <vt:lpstr>Raleway</vt:lpstr>
      <vt:lpstr>Momentum</vt:lpstr>
      <vt:lpstr>PowerPoint Presentation</vt:lpstr>
      <vt:lpstr>Community Organizing Resident Council Training Module 2</vt:lpstr>
      <vt:lpstr>Vision and Mission Voting</vt:lpstr>
      <vt:lpstr>Agenda</vt:lpstr>
      <vt:lpstr>PowerPoint Presentation</vt:lpstr>
      <vt:lpstr>So, before we get started, let’s review our norms...</vt:lpstr>
      <vt:lpstr>Vocabulary  Vision- describes the basic human emotion that founders intend to create an impact on the world Mission- communicates the purpose and action of the vision creating a sense of identity for the organization Values-one’s judgement of what is important in life Community- a feeling of fellowship with others, as a result of common attitudes Trust- firm belief in the reliability or truth </vt:lpstr>
      <vt:lpstr>Outcome for our training</vt:lpstr>
      <vt:lpstr>Why, How, What?</vt:lpstr>
      <vt:lpstr>Community Organizing begins with building a public relationship that needs the following elements:   Trust Engagement, resources and incentives Public vs. private Relational capacity  </vt:lpstr>
      <vt:lpstr>Trust...  How do you develop trust?  </vt:lpstr>
      <vt:lpstr> Engagement, Resources and Incentives  How can these be beneficial to community organizing?  </vt:lpstr>
      <vt:lpstr>Public vs. Private Relationships  What is the difference and how do you develop one?  </vt:lpstr>
      <vt:lpstr>Relational Capacity:  The ability to work together achieving cohesiveness with our mission and vision in mind as we build a team.  We will learn to depend on each other to achieve our goals with trusting relationships uniting us.  </vt:lpstr>
      <vt:lpstr>Community Organizing Fundamentals  One on one meeting with directed agenda Build trust Meet people where they are Create a community within a community Take the experiences that are represented and move on to policy. </vt:lpstr>
      <vt:lpstr>PowerPoint Presentation</vt:lpstr>
      <vt:lpstr>Public vs. Private relationships  What is the difference and how do you develop one?  </vt:lpstr>
      <vt:lpstr>We will model the process for the one on one meeting using the Stick Figure Worksheet.  Next, you will fill it out on your own notes about yourself.  Then, you will meet with another Resident Council member to gather information about them.</vt:lpstr>
      <vt:lpstr>  </vt:lpstr>
      <vt:lpstr>PowerPoint Presentation</vt:lpstr>
      <vt:lpstr>PowerPoint Presentation</vt:lpstr>
      <vt:lpstr>Next Training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Reyna Rodriguez</dc:creator>
  <cp:lastModifiedBy>Reyna Castellanos</cp:lastModifiedBy>
  <cp:revision>2</cp:revision>
  <dcterms:modified xsi:type="dcterms:W3CDTF">2021-09-19T03:05:33Z</dcterms:modified>
</cp:coreProperties>
</file>